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13" r:id="rId2"/>
    <p:sldId id="311" r:id="rId3"/>
    <p:sldId id="314" r:id="rId4"/>
    <p:sldId id="256" r:id="rId5"/>
    <p:sldId id="315" r:id="rId6"/>
    <p:sldId id="326" r:id="rId7"/>
    <p:sldId id="259" r:id="rId8"/>
    <p:sldId id="327" r:id="rId9"/>
    <p:sldId id="262" r:id="rId10"/>
    <p:sldId id="258" r:id="rId11"/>
    <p:sldId id="310" r:id="rId12"/>
    <p:sldId id="260" r:id="rId13"/>
    <p:sldId id="261" r:id="rId14"/>
    <p:sldId id="264" r:id="rId15"/>
    <p:sldId id="318" r:id="rId16"/>
    <p:sldId id="270" r:id="rId17"/>
    <p:sldId id="316" r:id="rId18"/>
    <p:sldId id="319" r:id="rId19"/>
    <p:sldId id="271" r:id="rId20"/>
    <p:sldId id="317" r:id="rId21"/>
    <p:sldId id="320" r:id="rId22"/>
    <p:sldId id="285" r:id="rId23"/>
    <p:sldId id="286" r:id="rId24"/>
    <p:sldId id="287" r:id="rId25"/>
    <p:sldId id="265" r:id="rId26"/>
    <p:sldId id="266" r:id="rId27"/>
    <p:sldId id="267" r:id="rId28"/>
    <p:sldId id="277" r:id="rId29"/>
    <p:sldId id="288" r:id="rId30"/>
    <p:sldId id="272" r:id="rId31"/>
    <p:sldId id="293" r:id="rId32"/>
    <p:sldId id="279" r:id="rId33"/>
    <p:sldId id="322" r:id="rId34"/>
    <p:sldId id="289" r:id="rId35"/>
    <p:sldId id="291" r:id="rId36"/>
    <p:sldId id="275" r:id="rId37"/>
    <p:sldId id="276" r:id="rId38"/>
    <p:sldId id="273" r:id="rId39"/>
    <p:sldId id="295" r:id="rId40"/>
    <p:sldId id="294" r:id="rId41"/>
    <p:sldId id="323" r:id="rId42"/>
    <p:sldId id="282" r:id="rId43"/>
    <p:sldId id="283" r:id="rId44"/>
    <p:sldId id="284" r:id="rId45"/>
    <p:sldId id="290" r:id="rId46"/>
    <p:sldId id="332" r:id="rId47"/>
    <p:sldId id="324" r:id="rId48"/>
    <p:sldId id="325" r:id="rId49"/>
    <p:sldId id="269" r:id="rId50"/>
    <p:sldId id="280" r:id="rId51"/>
    <p:sldId id="268" r:id="rId52"/>
    <p:sldId id="328" r:id="rId53"/>
    <p:sldId id="329" r:id="rId54"/>
    <p:sldId id="330" r:id="rId55"/>
    <p:sldId id="331" r:id="rId56"/>
    <p:sldId id="278" r:id="rId57"/>
    <p:sldId id="297" r:id="rId58"/>
    <p:sldId id="296" r:id="rId59"/>
    <p:sldId id="306" r:id="rId60"/>
    <p:sldId id="304" r:id="rId61"/>
    <p:sldId id="301" r:id="rId62"/>
    <p:sldId id="307" r:id="rId63"/>
    <p:sldId id="302" r:id="rId64"/>
    <p:sldId id="299" r:id="rId65"/>
    <p:sldId id="300" r:id="rId66"/>
    <p:sldId id="308" r:id="rId6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VE"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0" d="100"/>
          <a:sy n="60" d="100"/>
        </p:scale>
        <p:origin x="42" y="4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FEC62-F537-47A3-9E4B-491EB0F7F5ED}" type="datetimeFigureOut">
              <a:rPr lang="fr-FR" smtClean="0"/>
              <a:t>16/12/2020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41D8B-12D5-4CC3-A767-BCD9640B8FFD}" type="slidenum">
              <a:rPr lang="fr-FR" smtClean="0"/>
              <a:t>‹N°›</a:t>
            </a:fld>
            <a:endParaRPr lang="fr-FR"/>
          </a:p>
        </p:txBody>
      </p:sp>
    </p:spTree>
    <p:extLst>
      <p:ext uri="{BB962C8B-B14F-4D97-AF65-F5344CB8AC3E}">
        <p14:creationId xmlns:p14="http://schemas.microsoft.com/office/powerpoint/2010/main" val="197757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1</a:t>
            </a:fld>
            <a:endParaRPr lang="fr-FR"/>
          </a:p>
        </p:txBody>
      </p:sp>
    </p:spTree>
    <p:extLst>
      <p:ext uri="{BB962C8B-B14F-4D97-AF65-F5344CB8AC3E}">
        <p14:creationId xmlns:p14="http://schemas.microsoft.com/office/powerpoint/2010/main" val="1494079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19</a:t>
            </a:fld>
            <a:endParaRPr lang="fr-FR"/>
          </a:p>
        </p:txBody>
      </p:sp>
    </p:spTree>
    <p:extLst>
      <p:ext uri="{BB962C8B-B14F-4D97-AF65-F5344CB8AC3E}">
        <p14:creationId xmlns:p14="http://schemas.microsoft.com/office/powerpoint/2010/main" val="316315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22</a:t>
            </a:fld>
            <a:endParaRPr lang="fr-FR"/>
          </a:p>
        </p:txBody>
      </p:sp>
    </p:spTree>
    <p:extLst>
      <p:ext uri="{BB962C8B-B14F-4D97-AF65-F5344CB8AC3E}">
        <p14:creationId xmlns:p14="http://schemas.microsoft.com/office/powerpoint/2010/main" val="73644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23</a:t>
            </a:fld>
            <a:endParaRPr lang="fr-FR"/>
          </a:p>
        </p:txBody>
      </p:sp>
    </p:spTree>
    <p:extLst>
      <p:ext uri="{BB962C8B-B14F-4D97-AF65-F5344CB8AC3E}">
        <p14:creationId xmlns:p14="http://schemas.microsoft.com/office/powerpoint/2010/main" val="1775725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24</a:t>
            </a:fld>
            <a:endParaRPr lang="fr-FR"/>
          </a:p>
        </p:txBody>
      </p:sp>
    </p:spTree>
    <p:extLst>
      <p:ext uri="{BB962C8B-B14F-4D97-AF65-F5344CB8AC3E}">
        <p14:creationId xmlns:p14="http://schemas.microsoft.com/office/powerpoint/2010/main" val="1798317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25</a:t>
            </a:fld>
            <a:endParaRPr lang="fr-FR"/>
          </a:p>
        </p:txBody>
      </p:sp>
    </p:spTree>
    <p:extLst>
      <p:ext uri="{BB962C8B-B14F-4D97-AF65-F5344CB8AC3E}">
        <p14:creationId xmlns:p14="http://schemas.microsoft.com/office/powerpoint/2010/main" val="1485790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26</a:t>
            </a:fld>
            <a:endParaRPr lang="fr-FR"/>
          </a:p>
        </p:txBody>
      </p:sp>
    </p:spTree>
    <p:extLst>
      <p:ext uri="{BB962C8B-B14F-4D97-AF65-F5344CB8AC3E}">
        <p14:creationId xmlns:p14="http://schemas.microsoft.com/office/powerpoint/2010/main" val="7685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27</a:t>
            </a:fld>
            <a:endParaRPr lang="fr-FR"/>
          </a:p>
        </p:txBody>
      </p:sp>
    </p:spTree>
    <p:extLst>
      <p:ext uri="{BB962C8B-B14F-4D97-AF65-F5344CB8AC3E}">
        <p14:creationId xmlns:p14="http://schemas.microsoft.com/office/powerpoint/2010/main" val="2036914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28</a:t>
            </a:fld>
            <a:endParaRPr lang="fr-FR"/>
          </a:p>
        </p:txBody>
      </p:sp>
    </p:spTree>
    <p:extLst>
      <p:ext uri="{BB962C8B-B14F-4D97-AF65-F5344CB8AC3E}">
        <p14:creationId xmlns:p14="http://schemas.microsoft.com/office/powerpoint/2010/main" val="3848919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29</a:t>
            </a:fld>
            <a:endParaRPr lang="fr-FR"/>
          </a:p>
        </p:txBody>
      </p:sp>
    </p:spTree>
    <p:extLst>
      <p:ext uri="{BB962C8B-B14F-4D97-AF65-F5344CB8AC3E}">
        <p14:creationId xmlns:p14="http://schemas.microsoft.com/office/powerpoint/2010/main" val="3848919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30</a:t>
            </a:fld>
            <a:endParaRPr lang="fr-FR"/>
          </a:p>
        </p:txBody>
      </p:sp>
    </p:spTree>
    <p:extLst>
      <p:ext uri="{BB962C8B-B14F-4D97-AF65-F5344CB8AC3E}">
        <p14:creationId xmlns:p14="http://schemas.microsoft.com/office/powerpoint/2010/main" val="210780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4</a:t>
            </a:fld>
            <a:endParaRPr lang="fr-FR"/>
          </a:p>
        </p:txBody>
      </p:sp>
    </p:spTree>
    <p:extLst>
      <p:ext uri="{BB962C8B-B14F-4D97-AF65-F5344CB8AC3E}">
        <p14:creationId xmlns:p14="http://schemas.microsoft.com/office/powerpoint/2010/main" val="603701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31</a:t>
            </a:fld>
            <a:endParaRPr lang="fr-FR"/>
          </a:p>
        </p:txBody>
      </p:sp>
    </p:spTree>
    <p:extLst>
      <p:ext uri="{BB962C8B-B14F-4D97-AF65-F5344CB8AC3E}">
        <p14:creationId xmlns:p14="http://schemas.microsoft.com/office/powerpoint/2010/main" val="3592908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32</a:t>
            </a:fld>
            <a:endParaRPr lang="fr-FR"/>
          </a:p>
        </p:txBody>
      </p:sp>
    </p:spTree>
    <p:extLst>
      <p:ext uri="{BB962C8B-B14F-4D97-AF65-F5344CB8AC3E}">
        <p14:creationId xmlns:p14="http://schemas.microsoft.com/office/powerpoint/2010/main" val="806801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34</a:t>
            </a:fld>
            <a:endParaRPr lang="fr-FR"/>
          </a:p>
        </p:txBody>
      </p:sp>
    </p:spTree>
    <p:extLst>
      <p:ext uri="{BB962C8B-B14F-4D97-AF65-F5344CB8AC3E}">
        <p14:creationId xmlns:p14="http://schemas.microsoft.com/office/powerpoint/2010/main" val="3848919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35</a:t>
            </a:fld>
            <a:endParaRPr lang="fr-FR"/>
          </a:p>
        </p:txBody>
      </p:sp>
    </p:spTree>
    <p:extLst>
      <p:ext uri="{BB962C8B-B14F-4D97-AF65-F5344CB8AC3E}">
        <p14:creationId xmlns:p14="http://schemas.microsoft.com/office/powerpoint/2010/main" val="2920997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36</a:t>
            </a:fld>
            <a:endParaRPr lang="fr-FR"/>
          </a:p>
        </p:txBody>
      </p:sp>
    </p:spTree>
    <p:extLst>
      <p:ext uri="{BB962C8B-B14F-4D97-AF65-F5344CB8AC3E}">
        <p14:creationId xmlns:p14="http://schemas.microsoft.com/office/powerpoint/2010/main" val="186012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37</a:t>
            </a:fld>
            <a:endParaRPr lang="fr-FR"/>
          </a:p>
        </p:txBody>
      </p:sp>
    </p:spTree>
    <p:extLst>
      <p:ext uri="{BB962C8B-B14F-4D97-AF65-F5344CB8AC3E}">
        <p14:creationId xmlns:p14="http://schemas.microsoft.com/office/powerpoint/2010/main" val="2190746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38</a:t>
            </a:fld>
            <a:endParaRPr lang="fr-FR"/>
          </a:p>
        </p:txBody>
      </p:sp>
    </p:spTree>
    <p:extLst>
      <p:ext uri="{BB962C8B-B14F-4D97-AF65-F5344CB8AC3E}">
        <p14:creationId xmlns:p14="http://schemas.microsoft.com/office/powerpoint/2010/main" val="266806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39</a:t>
            </a:fld>
            <a:endParaRPr lang="fr-FR"/>
          </a:p>
        </p:txBody>
      </p:sp>
    </p:spTree>
    <p:extLst>
      <p:ext uri="{BB962C8B-B14F-4D97-AF65-F5344CB8AC3E}">
        <p14:creationId xmlns:p14="http://schemas.microsoft.com/office/powerpoint/2010/main" val="2318552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40</a:t>
            </a:fld>
            <a:endParaRPr lang="fr-FR"/>
          </a:p>
        </p:txBody>
      </p:sp>
    </p:spTree>
    <p:extLst>
      <p:ext uri="{BB962C8B-B14F-4D97-AF65-F5344CB8AC3E}">
        <p14:creationId xmlns:p14="http://schemas.microsoft.com/office/powerpoint/2010/main" val="1986549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42</a:t>
            </a:fld>
            <a:endParaRPr lang="fr-FR"/>
          </a:p>
        </p:txBody>
      </p:sp>
    </p:spTree>
    <p:extLst>
      <p:ext uri="{BB962C8B-B14F-4D97-AF65-F5344CB8AC3E}">
        <p14:creationId xmlns:p14="http://schemas.microsoft.com/office/powerpoint/2010/main" val="156512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7</a:t>
            </a:fld>
            <a:endParaRPr lang="fr-FR"/>
          </a:p>
        </p:txBody>
      </p:sp>
    </p:spTree>
    <p:extLst>
      <p:ext uri="{BB962C8B-B14F-4D97-AF65-F5344CB8AC3E}">
        <p14:creationId xmlns:p14="http://schemas.microsoft.com/office/powerpoint/2010/main" val="2310436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43</a:t>
            </a:fld>
            <a:endParaRPr lang="fr-FR"/>
          </a:p>
        </p:txBody>
      </p:sp>
    </p:spTree>
    <p:extLst>
      <p:ext uri="{BB962C8B-B14F-4D97-AF65-F5344CB8AC3E}">
        <p14:creationId xmlns:p14="http://schemas.microsoft.com/office/powerpoint/2010/main" val="3589164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44</a:t>
            </a:fld>
            <a:endParaRPr lang="fr-FR"/>
          </a:p>
        </p:txBody>
      </p:sp>
    </p:spTree>
    <p:extLst>
      <p:ext uri="{BB962C8B-B14F-4D97-AF65-F5344CB8AC3E}">
        <p14:creationId xmlns:p14="http://schemas.microsoft.com/office/powerpoint/2010/main" val="53609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45</a:t>
            </a:fld>
            <a:endParaRPr lang="fr-FR"/>
          </a:p>
        </p:txBody>
      </p:sp>
    </p:spTree>
    <p:extLst>
      <p:ext uri="{BB962C8B-B14F-4D97-AF65-F5344CB8AC3E}">
        <p14:creationId xmlns:p14="http://schemas.microsoft.com/office/powerpoint/2010/main" val="1541032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49</a:t>
            </a:fld>
            <a:endParaRPr lang="fr-FR"/>
          </a:p>
        </p:txBody>
      </p:sp>
    </p:spTree>
    <p:extLst>
      <p:ext uri="{BB962C8B-B14F-4D97-AF65-F5344CB8AC3E}">
        <p14:creationId xmlns:p14="http://schemas.microsoft.com/office/powerpoint/2010/main" val="582114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50</a:t>
            </a:fld>
            <a:endParaRPr lang="fr-FR"/>
          </a:p>
        </p:txBody>
      </p:sp>
    </p:spTree>
    <p:extLst>
      <p:ext uri="{BB962C8B-B14F-4D97-AF65-F5344CB8AC3E}">
        <p14:creationId xmlns:p14="http://schemas.microsoft.com/office/powerpoint/2010/main" val="1011490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51</a:t>
            </a:fld>
            <a:endParaRPr lang="fr-FR"/>
          </a:p>
        </p:txBody>
      </p:sp>
    </p:spTree>
    <p:extLst>
      <p:ext uri="{BB962C8B-B14F-4D97-AF65-F5344CB8AC3E}">
        <p14:creationId xmlns:p14="http://schemas.microsoft.com/office/powerpoint/2010/main" val="4096093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56</a:t>
            </a:fld>
            <a:endParaRPr lang="fr-FR"/>
          </a:p>
        </p:txBody>
      </p:sp>
    </p:spTree>
    <p:extLst>
      <p:ext uri="{BB962C8B-B14F-4D97-AF65-F5344CB8AC3E}">
        <p14:creationId xmlns:p14="http://schemas.microsoft.com/office/powerpoint/2010/main" val="2013609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57</a:t>
            </a:fld>
            <a:endParaRPr lang="fr-FR"/>
          </a:p>
        </p:txBody>
      </p:sp>
    </p:spTree>
    <p:extLst>
      <p:ext uri="{BB962C8B-B14F-4D97-AF65-F5344CB8AC3E}">
        <p14:creationId xmlns:p14="http://schemas.microsoft.com/office/powerpoint/2010/main" val="56586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58</a:t>
            </a:fld>
            <a:endParaRPr lang="fr-FR"/>
          </a:p>
        </p:txBody>
      </p:sp>
    </p:spTree>
    <p:extLst>
      <p:ext uri="{BB962C8B-B14F-4D97-AF65-F5344CB8AC3E}">
        <p14:creationId xmlns:p14="http://schemas.microsoft.com/office/powerpoint/2010/main" val="1334484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59</a:t>
            </a:fld>
            <a:endParaRPr lang="fr-FR"/>
          </a:p>
        </p:txBody>
      </p:sp>
    </p:spTree>
    <p:extLst>
      <p:ext uri="{BB962C8B-B14F-4D97-AF65-F5344CB8AC3E}">
        <p14:creationId xmlns:p14="http://schemas.microsoft.com/office/powerpoint/2010/main" val="387753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9</a:t>
            </a:fld>
            <a:endParaRPr lang="fr-FR"/>
          </a:p>
        </p:txBody>
      </p:sp>
    </p:spTree>
    <p:extLst>
      <p:ext uri="{BB962C8B-B14F-4D97-AF65-F5344CB8AC3E}">
        <p14:creationId xmlns:p14="http://schemas.microsoft.com/office/powerpoint/2010/main" val="3900743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60</a:t>
            </a:fld>
            <a:endParaRPr lang="fr-FR"/>
          </a:p>
        </p:txBody>
      </p:sp>
    </p:spTree>
    <p:extLst>
      <p:ext uri="{BB962C8B-B14F-4D97-AF65-F5344CB8AC3E}">
        <p14:creationId xmlns:p14="http://schemas.microsoft.com/office/powerpoint/2010/main" val="541577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61</a:t>
            </a:fld>
            <a:endParaRPr lang="fr-FR"/>
          </a:p>
        </p:txBody>
      </p:sp>
    </p:spTree>
    <p:extLst>
      <p:ext uri="{BB962C8B-B14F-4D97-AF65-F5344CB8AC3E}">
        <p14:creationId xmlns:p14="http://schemas.microsoft.com/office/powerpoint/2010/main" val="2312958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62</a:t>
            </a:fld>
            <a:endParaRPr lang="fr-FR"/>
          </a:p>
        </p:txBody>
      </p:sp>
    </p:spTree>
    <p:extLst>
      <p:ext uri="{BB962C8B-B14F-4D97-AF65-F5344CB8AC3E}">
        <p14:creationId xmlns:p14="http://schemas.microsoft.com/office/powerpoint/2010/main" val="2723432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63</a:t>
            </a:fld>
            <a:endParaRPr lang="fr-FR"/>
          </a:p>
        </p:txBody>
      </p:sp>
    </p:spTree>
    <p:extLst>
      <p:ext uri="{BB962C8B-B14F-4D97-AF65-F5344CB8AC3E}">
        <p14:creationId xmlns:p14="http://schemas.microsoft.com/office/powerpoint/2010/main" val="38483681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64</a:t>
            </a:fld>
            <a:endParaRPr lang="fr-FR"/>
          </a:p>
        </p:txBody>
      </p:sp>
    </p:spTree>
    <p:extLst>
      <p:ext uri="{BB962C8B-B14F-4D97-AF65-F5344CB8AC3E}">
        <p14:creationId xmlns:p14="http://schemas.microsoft.com/office/powerpoint/2010/main" val="23554251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65</a:t>
            </a:fld>
            <a:endParaRPr lang="fr-FR"/>
          </a:p>
        </p:txBody>
      </p:sp>
    </p:spTree>
    <p:extLst>
      <p:ext uri="{BB962C8B-B14F-4D97-AF65-F5344CB8AC3E}">
        <p14:creationId xmlns:p14="http://schemas.microsoft.com/office/powerpoint/2010/main" val="932520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66</a:t>
            </a:fld>
            <a:endParaRPr lang="fr-FR"/>
          </a:p>
        </p:txBody>
      </p:sp>
    </p:spTree>
    <p:extLst>
      <p:ext uri="{BB962C8B-B14F-4D97-AF65-F5344CB8AC3E}">
        <p14:creationId xmlns:p14="http://schemas.microsoft.com/office/powerpoint/2010/main" val="1960488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10</a:t>
            </a:fld>
            <a:endParaRPr lang="fr-FR"/>
          </a:p>
        </p:txBody>
      </p:sp>
    </p:spTree>
    <p:extLst>
      <p:ext uri="{BB962C8B-B14F-4D97-AF65-F5344CB8AC3E}">
        <p14:creationId xmlns:p14="http://schemas.microsoft.com/office/powerpoint/2010/main" val="345676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12</a:t>
            </a:fld>
            <a:endParaRPr lang="fr-FR"/>
          </a:p>
        </p:txBody>
      </p:sp>
    </p:spTree>
    <p:extLst>
      <p:ext uri="{BB962C8B-B14F-4D97-AF65-F5344CB8AC3E}">
        <p14:creationId xmlns:p14="http://schemas.microsoft.com/office/powerpoint/2010/main" val="42518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13</a:t>
            </a:fld>
            <a:endParaRPr lang="fr-FR"/>
          </a:p>
        </p:txBody>
      </p:sp>
    </p:spTree>
    <p:extLst>
      <p:ext uri="{BB962C8B-B14F-4D97-AF65-F5344CB8AC3E}">
        <p14:creationId xmlns:p14="http://schemas.microsoft.com/office/powerpoint/2010/main" val="333478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14</a:t>
            </a:fld>
            <a:endParaRPr lang="fr-FR"/>
          </a:p>
        </p:txBody>
      </p:sp>
    </p:spTree>
    <p:extLst>
      <p:ext uri="{BB962C8B-B14F-4D97-AF65-F5344CB8AC3E}">
        <p14:creationId xmlns:p14="http://schemas.microsoft.com/office/powerpoint/2010/main" val="333478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841D8B-12D5-4CC3-A767-BCD9640B8FFD}" type="slidenum">
              <a:rPr lang="fr-FR" smtClean="0"/>
              <a:t>16</a:t>
            </a:fld>
            <a:endParaRPr lang="fr-FR"/>
          </a:p>
        </p:txBody>
      </p:sp>
    </p:spTree>
    <p:extLst>
      <p:ext uri="{BB962C8B-B14F-4D97-AF65-F5344CB8AC3E}">
        <p14:creationId xmlns:p14="http://schemas.microsoft.com/office/powerpoint/2010/main" val="4039664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64A802-6BA1-416D-A457-28AEAF5AFC6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AD8A804-0725-48B8-8ADC-FE83814D57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0C14E3A-55E6-4EBC-A1EA-84CEF134DB77}"/>
              </a:ext>
            </a:extLst>
          </p:cNvPr>
          <p:cNvSpPr>
            <a:spLocks noGrp="1"/>
          </p:cNvSpPr>
          <p:nvPr>
            <p:ph type="dt" sz="half" idx="10"/>
          </p:nvPr>
        </p:nvSpPr>
        <p:spPr/>
        <p:txBody>
          <a:bodyPr/>
          <a:lstStyle/>
          <a:p>
            <a:fld id="{BC01A31E-DE81-4079-8F1C-3504B304F043}" type="datetimeFigureOut">
              <a:rPr lang="fr-FR" smtClean="0"/>
              <a:t>16/12/2020</a:t>
            </a:fld>
            <a:endParaRPr lang="fr-FR"/>
          </a:p>
        </p:txBody>
      </p:sp>
      <p:sp>
        <p:nvSpPr>
          <p:cNvPr id="5" name="Espace réservé du pied de page 4">
            <a:extLst>
              <a:ext uri="{FF2B5EF4-FFF2-40B4-BE49-F238E27FC236}">
                <a16:creationId xmlns:a16="http://schemas.microsoft.com/office/drawing/2014/main" id="{D88E20B3-1940-4182-8FF3-109DA0D15C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B4F58C2-7BD7-430C-999A-D270FFF0EA35}"/>
              </a:ext>
            </a:extLst>
          </p:cNvPr>
          <p:cNvSpPr>
            <a:spLocks noGrp="1"/>
          </p:cNvSpPr>
          <p:nvPr>
            <p:ph type="sldNum" sz="quarter" idx="12"/>
          </p:nvPr>
        </p:nvSpPr>
        <p:spPr/>
        <p:txBody>
          <a:bodyPr/>
          <a:lstStyle/>
          <a:p>
            <a:fld id="{98624E8F-F7C1-435F-A674-AA0B3B5F4F24}" type="slidenum">
              <a:rPr lang="fr-FR" smtClean="0"/>
              <a:t>‹N°›</a:t>
            </a:fld>
            <a:endParaRPr lang="fr-FR"/>
          </a:p>
        </p:txBody>
      </p:sp>
    </p:spTree>
    <p:extLst>
      <p:ext uri="{BB962C8B-B14F-4D97-AF65-F5344CB8AC3E}">
        <p14:creationId xmlns:p14="http://schemas.microsoft.com/office/powerpoint/2010/main" val="209285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76675E-79C3-4124-B697-ED1C82C1CEA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A5E5E70-831D-4305-88D7-80C98E9317F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549DEA7-FA5F-4F55-AD85-28CEE91D66DD}"/>
              </a:ext>
            </a:extLst>
          </p:cNvPr>
          <p:cNvSpPr>
            <a:spLocks noGrp="1"/>
          </p:cNvSpPr>
          <p:nvPr>
            <p:ph type="dt" sz="half" idx="10"/>
          </p:nvPr>
        </p:nvSpPr>
        <p:spPr/>
        <p:txBody>
          <a:bodyPr/>
          <a:lstStyle/>
          <a:p>
            <a:fld id="{BC01A31E-DE81-4079-8F1C-3504B304F043}" type="datetimeFigureOut">
              <a:rPr lang="fr-FR" smtClean="0"/>
              <a:t>16/12/2020</a:t>
            </a:fld>
            <a:endParaRPr lang="fr-FR"/>
          </a:p>
        </p:txBody>
      </p:sp>
      <p:sp>
        <p:nvSpPr>
          <p:cNvPr id="5" name="Espace réservé du pied de page 4">
            <a:extLst>
              <a:ext uri="{FF2B5EF4-FFF2-40B4-BE49-F238E27FC236}">
                <a16:creationId xmlns:a16="http://schemas.microsoft.com/office/drawing/2014/main" id="{279A7CBE-3CAB-4845-B145-E88DF4122CB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F48F19-EB38-41CB-B8F8-7A26541911FA}"/>
              </a:ext>
            </a:extLst>
          </p:cNvPr>
          <p:cNvSpPr>
            <a:spLocks noGrp="1"/>
          </p:cNvSpPr>
          <p:nvPr>
            <p:ph type="sldNum" sz="quarter" idx="12"/>
          </p:nvPr>
        </p:nvSpPr>
        <p:spPr/>
        <p:txBody>
          <a:bodyPr/>
          <a:lstStyle/>
          <a:p>
            <a:fld id="{98624E8F-F7C1-435F-A674-AA0B3B5F4F24}" type="slidenum">
              <a:rPr lang="fr-FR" smtClean="0"/>
              <a:t>‹N°›</a:t>
            </a:fld>
            <a:endParaRPr lang="fr-FR"/>
          </a:p>
        </p:txBody>
      </p:sp>
    </p:spTree>
    <p:extLst>
      <p:ext uri="{BB962C8B-B14F-4D97-AF65-F5344CB8AC3E}">
        <p14:creationId xmlns:p14="http://schemas.microsoft.com/office/powerpoint/2010/main" val="406461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D990EB1-B8C8-4A7C-8733-E00F32205A0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2574FEB-71CA-407C-9E7B-4F825E0624D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81E2074-75D7-4949-9E61-867017F848BC}"/>
              </a:ext>
            </a:extLst>
          </p:cNvPr>
          <p:cNvSpPr>
            <a:spLocks noGrp="1"/>
          </p:cNvSpPr>
          <p:nvPr>
            <p:ph type="dt" sz="half" idx="10"/>
          </p:nvPr>
        </p:nvSpPr>
        <p:spPr/>
        <p:txBody>
          <a:bodyPr/>
          <a:lstStyle/>
          <a:p>
            <a:fld id="{BC01A31E-DE81-4079-8F1C-3504B304F043}" type="datetimeFigureOut">
              <a:rPr lang="fr-FR" smtClean="0"/>
              <a:t>16/12/2020</a:t>
            </a:fld>
            <a:endParaRPr lang="fr-FR"/>
          </a:p>
        </p:txBody>
      </p:sp>
      <p:sp>
        <p:nvSpPr>
          <p:cNvPr id="5" name="Espace réservé du pied de page 4">
            <a:extLst>
              <a:ext uri="{FF2B5EF4-FFF2-40B4-BE49-F238E27FC236}">
                <a16:creationId xmlns:a16="http://schemas.microsoft.com/office/drawing/2014/main" id="{1D2D3199-9100-41A7-B408-B94A5E86A6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0304B8-F90E-4591-B4BC-FE22D757A6EB}"/>
              </a:ext>
            </a:extLst>
          </p:cNvPr>
          <p:cNvSpPr>
            <a:spLocks noGrp="1"/>
          </p:cNvSpPr>
          <p:nvPr>
            <p:ph type="sldNum" sz="quarter" idx="12"/>
          </p:nvPr>
        </p:nvSpPr>
        <p:spPr/>
        <p:txBody>
          <a:bodyPr/>
          <a:lstStyle/>
          <a:p>
            <a:fld id="{98624E8F-F7C1-435F-A674-AA0B3B5F4F24}" type="slidenum">
              <a:rPr lang="fr-FR" smtClean="0"/>
              <a:t>‹N°›</a:t>
            </a:fld>
            <a:endParaRPr lang="fr-FR"/>
          </a:p>
        </p:txBody>
      </p:sp>
    </p:spTree>
    <p:extLst>
      <p:ext uri="{BB962C8B-B14F-4D97-AF65-F5344CB8AC3E}">
        <p14:creationId xmlns:p14="http://schemas.microsoft.com/office/powerpoint/2010/main" val="296183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F003BF-7212-4814-8D4F-2FD7046ECA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3B6AAA0-E58B-4DEB-8E5B-D30D0CE2407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04670BF-AAEE-4E44-BE5E-6A32ED262ABA}"/>
              </a:ext>
            </a:extLst>
          </p:cNvPr>
          <p:cNvSpPr>
            <a:spLocks noGrp="1"/>
          </p:cNvSpPr>
          <p:nvPr>
            <p:ph type="dt" sz="half" idx="10"/>
          </p:nvPr>
        </p:nvSpPr>
        <p:spPr/>
        <p:txBody>
          <a:bodyPr/>
          <a:lstStyle/>
          <a:p>
            <a:fld id="{BC01A31E-DE81-4079-8F1C-3504B304F043}" type="datetimeFigureOut">
              <a:rPr lang="fr-FR" smtClean="0"/>
              <a:t>16/12/2020</a:t>
            </a:fld>
            <a:endParaRPr lang="fr-FR"/>
          </a:p>
        </p:txBody>
      </p:sp>
      <p:sp>
        <p:nvSpPr>
          <p:cNvPr id="5" name="Espace réservé du pied de page 4">
            <a:extLst>
              <a:ext uri="{FF2B5EF4-FFF2-40B4-BE49-F238E27FC236}">
                <a16:creationId xmlns:a16="http://schemas.microsoft.com/office/drawing/2014/main" id="{367CE614-5700-45E1-BCFB-971367C81F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1387A93-53AC-43B8-B928-7EF4F97751C6}"/>
              </a:ext>
            </a:extLst>
          </p:cNvPr>
          <p:cNvSpPr>
            <a:spLocks noGrp="1"/>
          </p:cNvSpPr>
          <p:nvPr>
            <p:ph type="sldNum" sz="quarter" idx="12"/>
          </p:nvPr>
        </p:nvSpPr>
        <p:spPr/>
        <p:txBody>
          <a:bodyPr/>
          <a:lstStyle/>
          <a:p>
            <a:fld id="{98624E8F-F7C1-435F-A674-AA0B3B5F4F24}" type="slidenum">
              <a:rPr lang="fr-FR" smtClean="0"/>
              <a:t>‹N°›</a:t>
            </a:fld>
            <a:endParaRPr lang="fr-FR"/>
          </a:p>
        </p:txBody>
      </p:sp>
    </p:spTree>
    <p:extLst>
      <p:ext uri="{BB962C8B-B14F-4D97-AF65-F5344CB8AC3E}">
        <p14:creationId xmlns:p14="http://schemas.microsoft.com/office/powerpoint/2010/main" val="2711197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8D4AA-D80B-4B60-B693-B13D5F6AD38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F325A36-2F37-4B49-B593-D4FC548975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B46832-800F-448F-9F7A-19E54DAB8E18}"/>
              </a:ext>
            </a:extLst>
          </p:cNvPr>
          <p:cNvSpPr>
            <a:spLocks noGrp="1"/>
          </p:cNvSpPr>
          <p:nvPr>
            <p:ph type="dt" sz="half" idx="10"/>
          </p:nvPr>
        </p:nvSpPr>
        <p:spPr/>
        <p:txBody>
          <a:bodyPr/>
          <a:lstStyle/>
          <a:p>
            <a:fld id="{BC01A31E-DE81-4079-8F1C-3504B304F043}" type="datetimeFigureOut">
              <a:rPr lang="fr-FR" smtClean="0"/>
              <a:t>16/12/2020</a:t>
            </a:fld>
            <a:endParaRPr lang="fr-FR"/>
          </a:p>
        </p:txBody>
      </p:sp>
      <p:sp>
        <p:nvSpPr>
          <p:cNvPr id="5" name="Espace réservé du pied de page 4">
            <a:extLst>
              <a:ext uri="{FF2B5EF4-FFF2-40B4-BE49-F238E27FC236}">
                <a16:creationId xmlns:a16="http://schemas.microsoft.com/office/drawing/2014/main" id="{8AFFB36B-2CD8-4895-9432-B941DD9884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2342BB-D322-4B09-B146-BBCA9EB827E9}"/>
              </a:ext>
            </a:extLst>
          </p:cNvPr>
          <p:cNvSpPr>
            <a:spLocks noGrp="1"/>
          </p:cNvSpPr>
          <p:nvPr>
            <p:ph type="sldNum" sz="quarter" idx="12"/>
          </p:nvPr>
        </p:nvSpPr>
        <p:spPr/>
        <p:txBody>
          <a:bodyPr/>
          <a:lstStyle/>
          <a:p>
            <a:fld id="{98624E8F-F7C1-435F-A674-AA0B3B5F4F24}" type="slidenum">
              <a:rPr lang="fr-FR" smtClean="0"/>
              <a:t>‹N°›</a:t>
            </a:fld>
            <a:endParaRPr lang="fr-FR"/>
          </a:p>
        </p:txBody>
      </p:sp>
    </p:spTree>
    <p:extLst>
      <p:ext uri="{BB962C8B-B14F-4D97-AF65-F5344CB8AC3E}">
        <p14:creationId xmlns:p14="http://schemas.microsoft.com/office/powerpoint/2010/main" val="228121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6964A4-1B05-46EE-8B81-97A933CAEFA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B1FDBBF-82A0-4942-B375-CBEF92AA86E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28F7241-820A-4FD4-BC86-E6E032A1D14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9AAB2F8-A052-4894-A0DC-49DBEF2241EB}"/>
              </a:ext>
            </a:extLst>
          </p:cNvPr>
          <p:cNvSpPr>
            <a:spLocks noGrp="1"/>
          </p:cNvSpPr>
          <p:nvPr>
            <p:ph type="dt" sz="half" idx="10"/>
          </p:nvPr>
        </p:nvSpPr>
        <p:spPr/>
        <p:txBody>
          <a:bodyPr/>
          <a:lstStyle/>
          <a:p>
            <a:fld id="{BC01A31E-DE81-4079-8F1C-3504B304F043}" type="datetimeFigureOut">
              <a:rPr lang="fr-FR" smtClean="0"/>
              <a:t>16/12/2020</a:t>
            </a:fld>
            <a:endParaRPr lang="fr-FR"/>
          </a:p>
        </p:txBody>
      </p:sp>
      <p:sp>
        <p:nvSpPr>
          <p:cNvPr id="6" name="Espace réservé du pied de page 5">
            <a:extLst>
              <a:ext uri="{FF2B5EF4-FFF2-40B4-BE49-F238E27FC236}">
                <a16:creationId xmlns:a16="http://schemas.microsoft.com/office/drawing/2014/main" id="{B8A0063E-106C-40A3-8EF1-BA837666DAE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970644-DCB3-400E-942C-639D3AA3FA3A}"/>
              </a:ext>
            </a:extLst>
          </p:cNvPr>
          <p:cNvSpPr>
            <a:spLocks noGrp="1"/>
          </p:cNvSpPr>
          <p:nvPr>
            <p:ph type="sldNum" sz="quarter" idx="12"/>
          </p:nvPr>
        </p:nvSpPr>
        <p:spPr/>
        <p:txBody>
          <a:bodyPr/>
          <a:lstStyle/>
          <a:p>
            <a:fld id="{98624E8F-F7C1-435F-A674-AA0B3B5F4F24}" type="slidenum">
              <a:rPr lang="fr-FR" smtClean="0"/>
              <a:t>‹N°›</a:t>
            </a:fld>
            <a:endParaRPr lang="fr-FR"/>
          </a:p>
        </p:txBody>
      </p:sp>
    </p:spTree>
    <p:extLst>
      <p:ext uri="{BB962C8B-B14F-4D97-AF65-F5344CB8AC3E}">
        <p14:creationId xmlns:p14="http://schemas.microsoft.com/office/powerpoint/2010/main" val="3374711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5C635-7839-43AB-B3B2-5486FF06E23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26032FA-9E17-4CEA-9620-04ED9B356A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D95F89B-BE17-4DBA-B946-348B96548C2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12B31A8-AF21-4C89-9E70-4ADD53F4EC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42D41C9-BBD9-4A97-BB69-B1F5FCCCF9C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029E56A-BEA8-47E6-8F62-07EB384D5B13}"/>
              </a:ext>
            </a:extLst>
          </p:cNvPr>
          <p:cNvSpPr>
            <a:spLocks noGrp="1"/>
          </p:cNvSpPr>
          <p:nvPr>
            <p:ph type="dt" sz="half" idx="10"/>
          </p:nvPr>
        </p:nvSpPr>
        <p:spPr/>
        <p:txBody>
          <a:bodyPr/>
          <a:lstStyle/>
          <a:p>
            <a:fld id="{BC01A31E-DE81-4079-8F1C-3504B304F043}" type="datetimeFigureOut">
              <a:rPr lang="fr-FR" smtClean="0"/>
              <a:t>16/12/2020</a:t>
            </a:fld>
            <a:endParaRPr lang="fr-FR"/>
          </a:p>
        </p:txBody>
      </p:sp>
      <p:sp>
        <p:nvSpPr>
          <p:cNvPr id="8" name="Espace réservé du pied de page 7">
            <a:extLst>
              <a:ext uri="{FF2B5EF4-FFF2-40B4-BE49-F238E27FC236}">
                <a16:creationId xmlns:a16="http://schemas.microsoft.com/office/drawing/2014/main" id="{FED42FEC-8C28-40CB-8F89-9F2C3253169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37CAB27-9516-4251-AADE-7E9140E36DAC}"/>
              </a:ext>
            </a:extLst>
          </p:cNvPr>
          <p:cNvSpPr>
            <a:spLocks noGrp="1"/>
          </p:cNvSpPr>
          <p:nvPr>
            <p:ph type="sldNum" sz="quarter" idx="12"/>
          </p:nvPr>
        </p:nvSpPr>
        <p:spPr/>
        <p:txBody>
          <a:bodyPr/>
          <a:lstStyle/>
          <a:p>
            <a:fld id="{98624E8F-F7C1-435F-A674-AA0B3B5F4F24}" type="slidenum">
              <a:rPr lang="fr-FR" smtClean="0"/>
              <a:t>‹N°›</a:t>
            </a:fld>
            <a:endParaRPr lang="fr-FR"/>
          </a:p>
        </p:txBody>
      </p:sp>
    </p:spTree>
    <p:extLst>
      <p:ext uri="{BB962C8B-B14F-4D97-AF65-F5344CB8AC3E}">
        <p14:creationId xmlns:p14="http://schemas.microsoft.com/office/powerpoint/2010/main" val="2883907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A717C2-785E-4552-A842-102D71116A8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9E2CA16-F1AD-457C-8210-CF30DC09E057}"/>
              </a:ext>
            </a:extLst>
          </p:cNvPr>
          <p:cNvSpPr>
            <a:spLocks noGrp="1"/>
          </p:cNvSpPr>
          <p:nvPr>
            <p:ph type="dt" sz="half" idx="10"/>
          </p:nvPr>
        </p:nvSpPr>
        <p:spPr/>
        <p:txBody>
          <a:bodyPr/>
          <a:lstStyle/>
          <a:p>
            <a:fld id="{BC01A31E-DE81-4079-8F1C-3504B304F043}" type="datetimeFigureOut">
              <a:rPr lang="fr-FR" smtClean="0"/>
              <a:t>16/12/2020</a:t>
            </a:fld>
            <a:endParaRPr lang="fr-FR"/>
          </a:p>
        </p:txBody>
      </p:sp>
      <p:sp>
        <p:nvSpPr>
          <p:cNvPr id="4" name="Espace réservé du pied de page 3">
            <a:extLst>
              <a:ext uri="{FF2B5EF4-FFF2-40B4-BE49-F238E27FC236}">
                <a16:creationId xmlns:a16="http://schemas.microsoft.com/office/drawing/2014/main" id="{21D5DA88-39C3-48A3-8CD3-EC03E925F8E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2446C5C-5EB8-4386-9674-D2A9FD23A249}"/>
              </a:ext>
            </a:extLst>
          </p:cNvPr>
          <p:cNvSpPr>
            <a:spLocks noGrp="1"/>
          </p:cNvSpPr>
          <p:nvPr>
            <p:ph type="sldNum" sz="quarter" idx="12"/>
          </p:nvPr>
        </p:nvSpPr>
        <p:spPr/>
        <p:txBody>
          <a:bodyPr/>
          <a:lstStyle/>
          <a:p>
            <a:fld id="{98624E8F-F7C1-435F-A674-AA0B3B5F4F24}" type="slidenum">
              <a:rPr lang="fr-FR" smtClean="0"/>
              <a:t>‹N°›</a:t>
            </a:fld>
            <a:endParaRPr lang="fr-FR"/>
          </a:p>
        </p:txBody>
      </p:sp>
    </p:spTree>
    <p:extLst>
      <p:ext uri="{BB962C8B-B14F-4D97-AF65-F5344CB8AC3E}">
        <p14:creationId xmlns:p14="http://schemas.microsoft.com/office/powerpoint/2010/main" val="1888216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C6A1AE0-B54C-4972-93BE-919AF4E96596}"/>
              </a:ext>
            </a:extLst>
          </p:cNvPr>
          <p:cNvSpPr>
            <a:spLocks noGrp="1"/>
          </p:cNvSpPr>
          <p:nvPr>
            <p:ph type="dt" sz="half" idx="10"/>
          </p:nvPr>
        </p:nvSpPr>
        <p:spPr/>
        <p:txBody>
          <a:bodyPr/>
          <a:lstStyle/>
          <a:p>
            <a:fld id="{BC01A31E-DE81-4079-8F1C-3504B304F043}" type="datetimeFigureOut">
              <a:rPr lang="fr-FR" smtClean="0"/>
              <a:t>16/12/2020</a:t>
            </a:fld>
            <a:endParaRPr lang="fr-FR"/>
          </a:p>
        </p:txBody>
      </p:sp>
      <p:sp>
        <p:nvSpPr>
          <p:cNvPr id="3" name="Espace réservé du pied de page 2">
            <a:extLst>
              <a:ext uri="{FF2B5EF4-FFF2-40B4-BE49-F238E27FC236}">
                <a16:creationId xmlns:a16="http://schemas.microsoft.com/office/drawing/2014/main" id="{61319FEB-8CBA-4B89-85BA-245646E0C46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58E24F0-EA04-48B7-A4B2-92C84FCA0EE5}"/>
              </a:ext>
            </a:extLst>
          </p:cNvPr>
          <p:cNvSpPr>
            <a:spLocks noGrp="1"/>
          </p:cNvSpPr>
          <p:nvPr>
            <p:ph type="sldNum" sz="quarter" idx="12"/>
          </p:nvPr>
        </p:nvSpPr>
        <p:spPr/>
        <p:txBody>
          <a:bodyPr/>
          <a:lstStyle/>
          <a:p>
            <a:fld id="{98624E8F-F7C1-435F-A674-AA0B3B5F4F24}" type="slidenum">
              <a:rPr lang="fr-FR" smtClean="0"/>
              <a:t>‹N°›</a:t>
            </a:fld>
            <a:endParaRPr lang="fr-FR"/>
          </a:p>
        </p:txBody>
      </p:sp>
    </p:spTree>
    <p:extLst>
      <p:ext uri="{BB962C8B-B14F-4D97-AF65-F5344CB8AC3E}">
        <p14:creationId xmlns:p14="http://schemas.microsoft.com/office/powerpoint/2010/main" val="1361287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44A16-A1A4-4492-84D0-0AB6B424CFB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ADB087F-06D4-47DD-BBDC-3EBCDA711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31FA61F-4692-4D7A-9778-29C0F32B3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0533369-ED1B-4E22-8EA5-048C311BDFD1}"/>
              </a:ext>
            </a:extLst>
          </p:cNvPr>
          <p:cNvSpPr>
            <a:spLocks noGrp="1"/>
          </p:cNvSpPr>
          <p:nvPr>
            <p:ph type="dt" sz="half" idx="10"/>
          </p:nvPr>
        </p:nvSpPr>
        <p:spPr/>
        <p:txBody>
          <a:bodyPr/>
          <a:lstStyle/>
          <a:p>
            <a:fld id="{BC01A31E-DE81-4079-8F1C-3504B304F043}" type="datetimeFigureOut">
              <a:rPr lang="fr-FR" smtClean="0"/>
              <a:t>16/12/2020</a:t>
            </a:fld>
            <a:endParaRPr lang="fr-FR"/>
          </a:p>
        </p:txBody>
      </p:sp>
      <p:sp>
        <p:nvSpPr>
          <p:cNvPr id="6" name="Espace réservé du pied de page 5">
            <a:extLst>
              <a:ext uri="{FF2B5EF4-FFF2-40B4-BE49-F238E27FC236}">
                <a16:creationId xmlns:a16="http://schemas.microsoft.com/office/drawing/2014/main" id="{AC4ABD52-03C8-43E4-BD88-EC993249F06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3F581CD-C42E-469E-A8E8-D447BD4B57CD}"/>
              </a:ext>
            </a:extLst>
          </p:cNvPr>
          <p:cNvSpPr>
            <a:spLocks noGrp="1"/>
          </p:cNvSpPr>
          <p:nvPr>
            <p:ph type="sldNum" sz="quarter" idx="12"/>
          </p:nvPr>
        </p:nvSpPr>
        <p:spPr/>
        <p:txBody>
          <a:bodyPr/>
          <a:lstStyle/>
          <a:p>
            <a:fld id="{98624E8F-F7C1-435F-A674-AA0B3B5F4F24}" type="slidenum">
              <a:rPr lang="fr-FR" smtClean="0"/>
              <a:t>‹N°›</a:t>
            </a:fld>
            <a:endParaRPr lang="fr-FR"/>
          </a:p>
        </p:txBody>
      </p:sp>
    </p:spTree>
    <p:extLst>
      <p:ext uri="{BB962C8B-B14F-4D97-AF65-F5344CB8AC3E}">
        <p14:creationId xmlns:p14="http://schemas.microsoft.com/office/powerpoint/2010/main" val="401491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B8FA09-0B8D-4D1F-B493-81F579E9E31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24AA94C-DB74-443F-B394-63996B5512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92F790B-465F-4EF9-8BDD-396E8711C0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D28E435-5F6B-4438-93C7-E98C8DF76C80}"/>
              </a:ext>
            </a:extLst>
          </p:cNvPr>
          <p:cNvSpPr>
            <a:spLocks noGrp="1"/>
          </p:cNvSpPr>
          <p:nvPr>
            <p:ph type="dt" sz="half" idx="10"/>
          </p:nvPr>
        </p:nvSpPr>
        <p:spPr/>
        <p:txBody>
          <a:bodyPr/>
          <a:lstStyle/>
          <a:p>
            <a:fld id="{BC01A31E-DE81-4079-8F1C-3504B304F043}" type="datetimeFigureOut">
              <a:rPr lang="fr-FR" smtClean="0"/>
              <a:t>16/12/2020</a:t>
            </a:fld>
            <a:endParaRPr lang="fr-FR"/>
          </a:p>
        </p:txBody>
      </p:sp>
      <p:sp>
        <p:nvSpPr>
          <p:cNvPr id="6" name="Espace réservé du pied de page 5">
            <a:extLst>
              <a:ext uri="{FF2B5EF4-FFF2-40B4-BE49-F238E27FC236}">
                <a16:creationId xmlns:a16="http://schemas.microsoft.com/office/drawing/2014/main" id="{B88AC819-2D69-4791-B90C-E5B6F348D94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E434A22-3E25-4C9C-9AF6-928DD039984B}"/>
              </a:ext>
            </a:extLst>
          </p:cNvPr>
          <p:cNvSpPr>
            <a:spLocks noGrp="1"/>
          </p:cNvSpPr>
          <p:nvPr>
            <p:ph type="sldNum" sz="quarter" idx="12"/>
          </p:nvPr>
        </p:nvSpPr>
        <p:spPr/>
        <p:txBody>
          <a:bodyPr/>
          <a:lstStyle/>
          <a:p>
            <a:fld id="{98624E8F-F7C1-435F-A674-AA0B3B5F4F24}" type="slidenum">
              <a:rPr lang="fr-FR" smtClean="0"/>
              <a:t>‹N°›</a:t>
            </a:fld>
            <a:endParaRPr lang="fr-FR"/>
          </a:p>
        </p:txBody>
      </p:sp>
    </p:spTree>
    <p:extLst>
      <p:ext uri="{BB962C8B-B14F-4D97-AF65-F5344CB8AC3E}">
        <p14:creationId xmlns:p14="http://schemas.microsoft.com/office/powerpoint/2010/main" val="803239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C6AE608-B04B-430D-ADE1-FDA9CE9EF3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A687F3F-D505-4702-A329-F0C4A15760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93F8B69-813D-489C-B2BC-F88A4AAD50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1A31E-DE81-4079-8F1C-3504B304F043}" type="datetimeFigureOut">
              <a:rPr lang="fr-FR" smtClean="0"/>
              <a:t>16/12/2020</a:t>
            </a:fld>
            <a:endParaRPr lang="fr-FR"/>
          </a:p>
        </p:txBody>
      </p:sp>
      <p:sp>
        <p:nvSpPr>
          <p:cNvPr id="5" name="Espace réservé du pied de page 4">
            <a:extLst>
              <a:ext uri="{FF2B5EF4-FFF2-40B4-BE49-F238E27FC236}">
                <a16:creationId xmlns:a16="http://schemas.microsoft.com/office/drawing/2014/main" id="{766C7CC3-A90B-439B-8B4B-293522AD22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7FF3414-157A-4380-BCB0-3C72080198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24E8F-F7C1-435F-A674-AA0B3B5F4F24}" type="slidenum">
              <a:rPr lang="fr-FR" smtClean="0"/>
              <a:t>‹N°›</a:t>
            </a:fld>
            <a:endParaRPr lang="fr-FR"/>
          </a:p>
        </p:txBody>
      </p:sp>
    </p:spTree>
    <p:extLst>
      <p:ext uri="{BB962C8B-B14F-4D97-AF65-F5344CB8AC3E}">
        <p14:creationId xmlns:p14="http://schemas.microsoft.com/office/powerpoint/2010/main" val="2813428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www.toupie.org/Dictionnaire/Illusion.ht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www.canal-u.tv/video/tele2sciences/un_crayon_dans_un_verre_d_eau_experience_du_baton_brise.15269"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hyperlink" Target="http://www.viaggi-usa.it/luray-cavern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hyperlink" Target="https://www.youtube.com/watch?v=8xx91zoASLY"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s://pixabay.com/en/matrix-communication-software-pc-179966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hyperlink" Target="http://peintresdeco.canalblog.com/archives/2011/06/18/21431238.htm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www.youtube.com/watch?v=vAd-mGZTqAk" TargetMode="External"/><Relationship Id="rId4" Type="http://schemas.openxmlformats.org/officeDocument/2006/relationships/hyperlink" Target="https://fr.wikipedia.org/wiki/Marxisme-l%C3%A9ninism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www.dailymotion.com/video/x6kqf6i" TargetMode="Externa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s://philosciences.com/philosophie-generale/la-philosophie-et-sa-critique/423-philosophie-proposition"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0.jpeg"/><Relationship Id="rId7"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atoutetre.com/etre-la-vie-la-verite-et-le-chemi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3" Type="http://schemas.openxmlformats.org/officeDocument/2006/relationships/hyperlink" Target="https://www.linternaute.fr/dictionnaire/fr/definition/ne-1/" TargetMode="External"/><Relationship Id="rId18" Type="http://schemas.openxmlformats.org/officeDocument/2006/relationships/hyperlink" Target="https://www.linternaute.fr/dictionnaire/fr/definition/verite/" TargetMode="External"/><Relationship Id="rId26" Type="http://schemas.openxmlformats.org/officeDocument/2006/relationships/hyperlink" Target="https://www.linternaute.fr/dictionnaire/fr/definition/douter/" TargetMode="External"/><Relationship Id="rId39" Type="http://schemas.openxmlformats.org/officeDocument/2006/relationships/hyperlink" Target="https://www.linternaute.fr/dictionnaire/fr/definition/auxquelles/" TargetMode="External"/><Relationship Id="rId21" Type="http://schemas.openxmlformats.org/officeDocument/2006/relationships/hyperlink" Target="https://www.linternaute.fr/dictionnaire/fr/definition/est/" TargetMode="External"/><Relationship Id="rId34" Type="http://schemas.openxmlformats.org/officeDocument/2006/relationships/hyperlink" Target="https://www.linternaute.fr/dictionnaire/fr/definition/personne/" TargetMode="External"/><Relationship Id="rId7" Type="http://schemas.openxmlformats.org/officeDocument/2006/relationships/hyperlink" Target="https://www.linternaute.fr/dictionnaire/fr/definition/sur-1/" TargetMode="External"/><Relationship Id="rId12" Type="http://schemas.openxmlformats.org/officeDocument/2006/relationships/hyperlink" Target="https://www.linternaute.fr/dictionnaire/fr/definition/homme/" TargetMode="External"/><Relationship Id="rId17" Type="http://schemas.openxmlformats.org/officeDocument/2006/relationships/hyperlink" Target="https://www.linternaute.fr/dictionnaire/fr/definition/la-1/" TargetMode="External"/><Relationship Id="rId25" Type="http://schemas.openxmlformats.org/officeDocument/2006/relationships/hyperlink" Target="https://www.linternaute.fr/dictionnaire/fr/definition/systematiquement/" TargetMode="External"/><Relationship Id="rId33" Type="http://schemas.openxmlformats.org/officeDocument/2006/relationships/hyperlink" Target="https://www.linternaute.fr/dictionnaire/fr/definition/esprit/" TargetMode="External"/><Relationship Id="rId38" Type="http://schemas.openxmlformats.org/officeDocument/2006/relationships/hyperlink" Target="https://www.linternaute.fr/dictionnaire/fr/definition/valeur/" TargetMode="External"/><Relationship Id="rId2" Type="http://schemas.openxmlformats.org/officeDocument/2006/relationships/notesSlide" Target="../notesSlides/notesSlide41.xml"/><Relationship Id="rId16" Type="http://schemas.openxmlformats.org/officeDocument/2006/relationships/hyperlink" Target="https://www.linternaute.fr/dictionnaire/fr/definition/connaitre/" TargetMode="External"/><Relationship Id="rId20" Type="http://schemas.openxmlformats.org/officeDocument/2006/relationships/hyperlink" Target="https://www.linternaute.fr/dictionnaire/fr/definition/il/" TargetMode="External"/><Relationship Id="rId29" Type="http://schemas.openxmlformats.org/officeDocument/2006/relationships/hyperlink" Target="https://www.linternaute.fr/dictionnaire/fr/definition/terme/" TargetMode="External"/><Relationship Id="rId1" Type="http://schemas.openxmlformats.org/officeDocument/2006/relationships/slideLayout" Target="../slideLayouts/slideLayout7.xml"/><Relationship Id="rId6" Type="http://schemas.openxmlformats.org/officeDocument/2006/relationships/hyperlink" Target="https://www.linternaute.fr/dictionnaire/fr/definition/repose/" TargetMode="External"/><Relationship Id="rId11" Type="http://schemas.openxmlformats.org/officeDocument/2006/relationships/hyperlink" Target="https://www.linternaute.fr/dictionnaire/fr/definition/l/" TargetMode="External"/><Relationship Id="rId24" Type="http://schemas.openxmlformats.org/officeDocument/2006/relationships/hyperlink" Target="https://www.linternaute.fr/dictionnaire/fr/definition/de-1/" TargetMode="External"/><Relationship Id="rId32" Type="http://schemas.openxmlformats.org/officeDocument/2006/relationships/hyperlink" Target="https://www.linternaute.fr/dictionnaire/fr/definition/d/" TargetMode="External"/><Relationship Id="rId37" Type="http://schemas.openxmlformats.org/officeDocument/2006/relationships/hyperlink" Target="https://www.linternaute.fr/dictionnaire/fr/definition/idee/" TargetMode="External"/><Relationship Id="rId40" Type="http://schemas.openxmlformats.org/officeDocument/2006/relationships/hyperlink" Target="https://www.linternaute.fr/dictionnaire/fr/definition/elle/" TargetMode="External"/><Relationship Id="rId5" Type="http://schemas.openxmlformats.org/officeDocument/2006/relationships/hyperlink" Target="https://www.linternaute.fr/dictionnaire/fr/definition/qui/" TargetMode="External"/><Relationship Id="rId15" Type="http://schemas.openxmlformats.org/officeDocument/2006/relationships/hyperlink" Target="https://www.linternaute.fr/dictionnaire/fr/definition/pas/" TargetMode="External"/><Relationship Id="rId23" Type="http://schemas.openxmlformats.org/officeDocument/2006/relationships/hyperlink" Target="https://www.linternaute.fr/dictionnaire/fr/definition/essentiel/" TargetMode="External"/><Relationship Id="rId28" Type="http://schemas.openxmlformats.org/officeDocument/2006/relationships/hyperlink" Target="https://www.linternaute.fr/dictionnaire/fr/definition/ce/" TargetMode="External"/><Relationship Id="rId36" Type="http://schemas.openxmlformats.org/officeDocument/2006/relationships/hyperlink" Target="https://www.linternaute.fr/dictionnaire/fr/definition/des/" TargetMode="External"/><Relationship Id="rId10" Type="http://schemas.openxmlformats.org/officeDocument/2006/relationships/hyperlink" Target="https://www.linternaute.fr/dictionnaire/fr/definition/que/" TargetMode="External"/><Relationship Id="rId19" Type="http://schemas.openxmlformats.org/officeDocument/2006/relationships/hyperlink" Target="https://www.linternaute.fr/dictionnaire/fr/definition/et/" TargetMode="External"/><Relationship Id="rId31" Type="http://schemas.openxmlformats.org/officeDocument/2006/relationships/hyperlink" Target="https://www.linternaute.fr/dictionnaire/fr/definition/disposition/" TargetMode="External"/><Relationship Id="rId4" Type="http://schemas.openxmlformats.org/officeDocument/2006/relationships/hyperlink" Target="https://www.linternaute.fr/dictionnaire/fr/definition/philosophique/" TargetMode="External"/><Relationship Id="rId9" Type="http://schemas.openxmlformats.org/officeDocument/2006/relationships/hyperlink" Target="https://www.linternaute.fr/dictionnaire/fr/definition/principe/" TargetMode="External"/><Relationship Id="rId14" Type="http://schemas.openxmlformats.org/officeDocument/2006/relationships/hyperlink" Target="https://www.linternaute.fr/dictionnaire/fr/definition/peut/" TargetMode="External"/><Relationship Id="rId22" Type="http://schemas.openxmlformats.org/officeDocument/2006/relationships/hyperlink" Target="https://www.linternaute.fr/dictionnaire/fr/definition/donc/" TargetMode="External"/><Relationship Id="rId27" Type="http://schemas.openxmlformats.org/officeDocument/2006/relationships/hyperlink" Target="https://www.linternaute.fr/dictionnaire/fr/definition/par-extension/" TargetMode="External"/><Relationship Id="rId30" Type="http://schemas.openxmlformats.org/officeDocument/2006/relationships/hyperlink" Target="https://www.linternaute.fr/dictionnaire/fr/definition/qualifier/" TargetMode="External"/><Relationship Id="rId35" Type="http://schemas.openxmlformats.org/officeDocument/2006/relationships/hyperlink" Target="https://www.linternaute.fr/dictionnaire/fr/definition/doute/" TargetMode="External"/><Relationship Id="rId8" Type="http://schemas.openxmlformats.org/officeDocument/2006/relationships/hyperlink" Target="https://www.linternaute.fr/dictionnaire/fr/definition/le/" TargetMode="External"/><Relationship Id="rId3" Type="http://schemas.openxmlformats.org/officeDocument/2006/relationships/hyperlink" Target="https://www.linternaute.fr/dictionnaire/fr/definition/doctrin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www.toupie.org/Dictionnaire/Doctrine.htm"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hyperlink" Target="http://www.toupie.org/Dictionnaire/Epistemologie.htm" TargetMode="External"/><Relationship Id="rId4" Type="http://schemas.openxmlformats.org/officeDocument/2006/relationships/hyperlink" Target="http://www.toupie.org/Dictionnaire/Connaissance.ht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Ã©sultat de recherche d'images pour &quot;Philosophie&quot;">
            <a:extLst>
              <a:ext uri="{FF2B5EF4-FFF2-40B4-BE49-F238E27FC236}">
                <a16:creationId xmlns:a16="http://schemas.microsoft.com/office/drawing/2014/main" id="{28FF47A1-D8C4-4D5F-A247-617178BA78F0}"/>
              </a:ext>
            </a:extLst>
          </p:cNvPr>
          <p:cNvPicPr>
            <a:picLocks noChangeAspect="1" noChangeArrowheads="1"/>
          </p:cNvPicPr>
          <p:nvPr/>
        </p:nvPicPr>
        <p:blipFill rotWithShape="1">
          <a:blip r:embed="rId5">
            <a:alphaModFix amt="35000"/>
            <a:extLst>
              <a:ext uri="{28A0092B-C50C-407E-A947-70E740481C1C}">
                <a14:useLocalDpi xmlns:a14="http://schemas.microsoft.com/office/drawing/2010/main" val="0"/>
              </a:ext>
            </a:extLst>
          </a:blip>
          <a:srcRect l="19711" r="24748"/>
          <a:stretch/>
        </p:blipFill>
        <p:spPr bwMode="auto">
          <a:xfrm>
            <a:off x="-1" y="10"/>
            <a:ext cx="1218882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BB5866C2-AE2E-4B35-B7BD-00F8E1926391}"/>
              </a:ext>
            </a:extLst>
          </p:cNvPr>
          <p:cNvSpPr>
            <a:spLocks noGrp="1"/>
          </p:cNvSpPr>
          <p:nvPr>
            <p:ph type="ctrTitle"/>
          </p:nvPr>
        </p:nvSpPr>
        <p:spPr>
          <a:xfrm>
            <a:off x="5454202" y="758952"/>
            <a:ext cx="5701477" cy="3566160"/>
          </a:xfrm>
        </p:spPr>
        <p:txBody>
          <a:bodyPr>
            <a:normAutofit/>
          </a:bodyPr>
          <a:lstStyle/>
          <a:p>
            <a:r>
              <a:rPr lang="fr-FR">
                <a:solidFill>
                  <a:schemeClr val="tx1"/>
                </a:solidFill>
              </a:rPr>
              <a:t>L’origine de la philosophie</a:t>
            </a:r>
          </a:p>
        </p:txBody>
      </p:sp>
      <p:pic>
        <p:nvPicPr>
          <p:cNvPr id="20" name="Picture 2">
            <a:extLst>
              <a:ext uri="{FF2B5EF4-FFF2-40B4-BE49-F238E27FC236}">
                <a16:creationId xmlns:a16="http://schemas.microsoft.com/office/drawing/2014/main" id="{A3D73B61-214D-41B0-B56F-FDD8FE7CF442}"/>
              </a:ext>
            </a:extLst>
          </p:cNvPr>
          <p:cNvPicPr>
            <a:picLocks noChangeAspect="1"/>
          </p:cNvPicPr>
          <p:nvPr/>
        </p:nvPicPr>
        <p:blipFill rotWithShape="1">
          <a:blip r:embed="rId6"/>
          <a:srcRect l="14592" r="14315"/>
          <a:stretch/>
        </p:blipFill>
        <p:spPr>
          <a:xfrm>
            <a:off x="20" y="1321308"/>
            <a:ext cx="4489684" cy="4215384"/>
          </a:xfrm>
          <a:prstGeom prst="rect">
            <a:avLst/>
          </a:prstGeom>
        </p:spPr>
      </p:pic>
      <p:pic>
        <p:nvPicPr>
          <p:cNvPr id="9" name="Picture 3">
            <a:extLst>
              <a:ext uri="{FF2B5EF4-FFF2-40B4-BE49-F238E27FC236}">
                <a16:creationId xmlns:a16="http://schemas.microsoft.com/office/drawing/2014/main" id="{D2CF35F4-3635-40E8-8FAA-87C3DE4FA5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84" r="-1" b="-1"/>
          <a:stretch/>
        </p:blipFill>
        <p:spPr>
          <a:xfrm>
            <a:off x="-3154" y="-258045"/>
            <a:ext cx="12191979" cy="6857990"/>
          </a:xfrm>
          <a:prstGeom prst="rect">
            <a:avLst/>
          </a:prstGeom>
        </p:spPr>
      </p:pic>
      <p:sp>
        <p:nvSpPr>
          <p:cNvPr id="3" name="ZoneTexte 2">
            <a:extLst>
              <a:ext uri="{FF2B5EF4-FFF2-40B4-BE49-F238E27FC236}">
                <a16:creationId xmlns:a16="http://schemas.microsoft.com/office/drawing/2014/main" id="{AAC6A8DD-A1EC-428F-A39F-3CEB25A13B96}"/>
              </a:ext>
            </a:extLst>
          </p:cNvPr>
          <p:cNvSpPr txBox="1"/>
          <p:nvPr/>
        </p:nvSpPr>
        <p:spPr>
          <a:xfrm>
            <a:off x="2244862" y="305645"/>
            <a:ext cx="8342859" cy="1015663"/>
          </a:xfrm>
          <a:prstGeom prst="rect">
            <a:avLst/>
          </a:prstGeom>
          <a:noFill/>
          <a:effectLst>
            <a:outerShdw blurRad="50800" dist="38100" dir="2700000" algn="tl" rotWithShape="0">
              <a:prstClr val="black">
                <a:alpha val="40000"/>
              </a:prstClr>
            </a:outerShdw>
          </a:effectLst>
        </p:spPr>
        <p:txBody>
          <a:bodyPr wrap="square" rtlCol="0">
            <a:spAutoFit/>
          </a:bodyPr>
          <a:lstStyle/>
          <a:p>
            <a:r>
              <a:rPr lang="fr-FR" sz="6000" dirty="0">
                <a:solidFill>
                  <a:schemeClr val="accent1">
                    <a:lumMod val="75000"/>
                  </a:schemeClr>
                </a:solidFill>
              </a:rPr>
              <a:t> </a:t>
            </a:r>
          </a:p>
        </p:txBody>
      </p:sp>
      <p:sp>
        <p:nvSpPr>
          <p:cNvPr id="12" name="ZoneTexte 11">
            <a:extLst>
              <a:ext uri="{FF2B5EF4-FFF2-40B4-BE49-F238E27FC236}">
                <a16:creationId xmlns:a16="http://schemas.microsoft.com/office/drawing/2014/main" id="{9EB3396A-18D0-4E80-BA63-B74D9E7FAE0C}"/>
              </a:ext>
            </a:extLst>
          </p:cNvPr>
          <p:cNvSpPr txBox="1"/>
          <p:nvPr/>
        </p:nvSpPr>
        <p:spPr>
          <a:xfrm>
            <a:off x="2359811" y="1774615"/>
            <a:ext cx="6208294" cy="2308324"/>
          </a:xfrm>
          <a:prstGeom prst="rect">
            <a:avLst/>
          </a:prstGeom>
          <a:noFill/>
        </p:spPr>
        <p:txBody>
          <a:bodyPr wrap="square">
            <a:spAutoFit/>
          </a:bodyPr>
          <a:lstStyle/>
          <a:p>
            <a:pPr algn="ctr"/>
            <a:r>
              <a:rPr lang="fr-FR" sz="4800" b="1" dirty="0">
                <a:ln w="0"/>
                <a:solidFill>
                  <a:srgbClr val="FF0000"/>
                </a:solidFill>
                <a:effectLst>
                  <a:outerShdw blurRad="38100" dist="19050" dir="2700000" algn="tl" rotWithShape="0">
                    <a:schemeClr val="dk1">
                      <a:alpha val="40000"/>
                    </a:schemeClr>
                  </a:outerShdw>
                </a:effectLst>
              </a:rPr>
              <a:t>QUESTION 3</a:t>
            </a:r>
          </a:p>
          <a:p>
            <a:pPr algn="ctr"/>
            <a:r>
              <a:rPr lang="fr-FR" sz="4800" b="1" dirty="0">
                <a:ln w="0"/>
                <a:solidFill>
                  <a:srgbClr val="FF0000"/>
                </a:solidFill>
                <a:effectLst>
                  <a:outerShdw blurRad="38100" dist="19050" dir="2700000" algn="tl" rotWithShape="0">
                    <a:schemeClr val="dk1">
                      <a:alpha val="40000"/>
                    </a:schemeClr>
                  </a:outerShdw>
                </a:effectLst>
              </a:rPr>
              <a:t>La raison peut- elle vaincre les illusions  ?</a:t>
            </a:r>
            <a:endParaRPr lang="fr-FR" sz="4800" dirty="0"/>
          </a:p>
        </p:txBody>
      </p:sp>
    </p:spTree>
    <p:extLst>
      <p:ext uri="{BB962C8B-B14F-4D97-AF65-F5344CB8AC3E}">
        <p14:creationId xmlns:p14="http://schemas.microsoft.com/office/powerpoint/2010/main" val="387493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mute="1">
                <p:cTn id="14" repeatCount="indefinite" fill="hold" display="0">
                  <p:stCondLst>
                    <p:cond delay="indefinite"/>
                  </p:stCondLst>
                </p:cTn>
                <p:tgtEl>
                  <p:spTgt spid="9"/>
                </p:tgtEl>
              </p:cMediaNode>
            </p:video>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B775F00-5C35-47AE-A277-920C8C12A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120" y="2697323"/>
            <a:ext cx="5770880" cy="4208302"/>
          </a:xfrm>
          <a:prstGeom prst="rect">
            <a:avLst/>
          </a:prstGeom>
        </p:spPr>
      </p:pic>
      <p:sp>
        <p:nvSpPr>
          <p:cNvPr id="2" name="ZoneTexte 1"/>
          <p:cNvSpPr txBox="1"/>
          <p:nvPr/>
        </p:nvSpPr>
        <p:spPr>
          <a:xfrm>
            <a:off x="7998066" y="1040147"/>
            <a:ext cx="1584102" cy="923330"/>
          </a:xfrm>
          <a:prstGeom prst="rect">
            <a:avLst/>
          </a:prstGeom>
          <a:noFill/>
        </p:spPr>
        <p:txBody>
          <a:bodyPr wrap="square" rtlCol="0">
            <a:spAutoFit/>
          </a:bodyPr>
          <a:lstStyle/>
          <a:p>
            <a:r>
              <a:rPr lang="fr-FR" dirty="0"/>
              <a:t>Illusion</a:t>
            </a:r>
          </a:p>
          <a:p>
            <a:r>
              <a:rPr lang="fr-FR" dirty="0"/>
              <a:t>du mouvement </a:t>
            </a:r>
          </a:p>
        </p:txBody>
      </p:sp>
      <p:pic>
        <p:nvPicPr>
          <p:cNvPr id="6146" name="Picture 2" descr="RÃ©sultat de recherche d'images pour &quot;illusion&quot;">
            <a:extLst>
              <a:ext uri="{FF2B5EF4-FFF2-40B4-BE49-F238E27FC236}">
                <a16:creationId xmlns:a16="http://schemas.microsoft.com/office/drawing/2014/main" id="{FF3C43D2-D047-4F24-AE24-2BCC2BC07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 y="1364463"/>
            <a:ext cx="6141783" cy="4162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85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F204431-25E5-4260-AE93-B43C60396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860" y="384155"/>
            <a:ext cx="8590280" cy="6264295"/>
          </a:xfrm>
          <a:prstGeom prst="rect">
            <a:avLst/>
          </a:prstGeom>
        </p:spPr>
      </p:pic>
    </p:spTree>
    <p:extLst>
      <p:ext uri="{BB962C8B-B14F-4D97-AF65-F5344CB8AC3E}">
        <p14:creationId xmlns:p14="http://schemas.microsoft.com/office/powerpoint/2010/main" val="818776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A6D5B7-5379-4C84-8582-1F0608F92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027" y="228485"/>
            <a:ext cx="8091729" cy="5815930"/>
          </a:xfrm>
          <a:prstGeom prst="rect">
            <a:avLst/>
          </a:prstGeom>
        </p:spPr>
      </p:pic>
      <p:sp>
        <p:nvSpPr>
          <p:cNvPr id="2" name="ZoneTexte 1"/>
          <p:cNvSpPr txBox="1"/>
          <p:nvPr/>
        </p:nvSpPr>
        <p:spPr>
          <a:xfrm>
            <a:off x="290240" y="443206"/>
            <a:ext cx="3959787" cy="6186309"/>
          </a:xfrm>
          <a:prstGeom prst="rect">
            <a:avLst/>
          </a:prstGeom>
          <a:noFill/>
        </p:spPr>
        <p:txBody>
          <a:bodyPr wrap="square" rtlCol="0">
            <a:spAutoFit/>
          </a:bodyPr>
          <a:lstStyle/>
          <a:p>
            <a:r>
              <a:rPr lang="fr-FR" dirty="0"/>
              <a:t>Une </a:t>
            </a:r>
            <a:r>
              <a:rPr lang="fr-FR" b="1" dirty="0" err="1"/>
              <a:t>paréidolie</a:t>
            </a:r>
            <a:r>
              <a:rPr lang="fr-FR" dirty="0"/>
              <a:t>  est une </a:t>
            </a:r>
            <a:r>
              <a:rPr lang="fr-FR" b="1" dirty="0"/>
              <a:t>forme d'</a:t>
            </a:r>
            <a:r>
              <a:rPr lang="fr-FR" b="1" u="sng" dirty="0">
                <a:hlinkClick r:id="rId4"/>
              </a:rPr>
              <a:t>illusion</a:t>
            </a:r>
            <a:r>
              <a:rPr lang="fr-FR" dirty="0"/>
              <a:t> qui fait qu'un individu perçoit dans un stimulus visuel (parfois sonore), indéfini ou vague, une forme précise, souvent humaine ou animale.</a:t>
            </a:r>
            <a:br>
              <a:rPr lang="fr-FR" dirty="0"/>
            </a:br>
            <a:r>
              <a:rPr lang="fr-FR" dirty="0"/>
              <a:t>Exemples : voir un animal dans un nuage, une forme particulière dans des étoiles (constellations), un visage dans un rocher, entendre une voix humaine dans le souffle du vent.</a:t>
            </a:r>
            <a:br>
              <a:rPr lang="fr-FR" dirty="0"/>
            </a:br>
            <a:br>
              <a:rPr lang="fr-FR" dirty="0"/>
            </a:br>
            <a:r>
              <a:rPr lang="fr-FR" dirty="0"/>
              <a:t>La paréidolie trouve son origine dans la tendance du cerveau humain à </a:t>
            </a:r>
            <a:r>
              <a:rPr lang="fr-FR" b="1" dirty="0"/>
              <a:t>interpréter</a:t>
            </a:r>
            <a:r>
              <a:rPr lang="fr-FR" dirty="0"/>
              <a:t>, à </a:t>
            </a:r>
            <a:r>
              <a:rPr lang="fr-FR" b="1" dirty="0"/>
              <a:t>donner du sens</a:t>
            </a:r>
            <a:r>
              <a:rPr lang="fr-FR" dirty="0"/>
              <a:t> à des formes aléatoires en les identifiant à des formes déjà connues qui ont une signification. Cette faculté, inhérente à l'instinct de survie, a été un avantage favorable lors l'évolution dans la mesure où il est préférable de détecter une présence ennemie, même fausse, que de ne pas en détecter une vraie.</a:t>
            </a:r>
          </a:p>
        </p:txBody>
      </p:sp>
    </p:spTree>
    <p:extLst>
      <p:ext uri="{BB962C8B-B14F-4D97-AF65-F5344CB8AC3E}">
        <p14:creationId xmlns:p14="http://schemas.microsoft.com/office/powerpoint/2010/main" val="180228236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662B9-2AF6-472D-9AE1-B103DB873961}"/>
              </a:ext>
            </a:extLst>
          </p:cNvPr>
          <p:cNvSpPr/>
          <p:nvPr/>
        </p:nvSpPr>
        <p:spPr>
          <a:xfrm>
            <a:off x="4612640" y="4877415"/>
            <a:ext cx="6096000" cy="923330"/>
          </a:xfrm>
          <a:prstGeom prst="rect">
            <a:avLst/>
          </a:prstGeom>
        </p:spPr>
        <p:txBody>
          <a:bodyPr>
            <a:spAutoFit/>
          </a:bodyPr>
          <a:lstStyle/>
          <a:p>
            <a:r>
              <a:rPr lang="fr-FR" dirty="0">
                <a:hlinkClick r:id="rId4"/>
              </a:rPr>
              <a:t>https://www.canal-u.tv/video/tele2sciences/un_crayon_dans_un_verre_d_eau_experience_du_baton_brise.15269</a:t>
            </a:r>
            <a:endParaRPr lang="fr-FR" dirty="0"/>
          </a:p>
        </p:txBody>
      </p:sp>
      <p:pic>
        <p:nvPicPr>
          <p:cNvPr id="4" name="Image 3">
            <a:extLst>
              <a:ext uri="{FF2B5EF4-FFF2-40B4-BE49-F238E27FC236}">
                <a16:creationId xmlns:a16="http://schemas.microsoft.com/office/drawing/2014/main" id="{9F188205-FF2F-4B45-8751-C6E058447C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19" y="767886"/>
            <a:ext cx="3782782" cy="53222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3" name="ZoneTexte 2"/>
          <p:cNvSpPr txBox="1"/>
          <p:nvPr/>
        </p:nvSpPr>
        <p:spPr>
          <a:xfrm>
            <a:off x="4803820" y="463639"/>
            <a:ext cx="6143222" cy="2154436"/>
          </a:xfrm>
          <a:prstGeom prst="rect">
            <a:avLst/>
          </a:prstGeom>
          <a:noFill/>
        </p:spPr>
        <p:txBody>
          <a:bodyPr wrap="square" rtlCol="0">
            <a:spAutoFit/>
          </a:bodyPr>
          <a:lstStyle/>
          <a:p>
            <a:endParaRPr lang="fr-FR" dirty="0"/>
          </a:p>
          <a:p>
            <a:r>
              <a:rPr lang="fr-FR" sz="4000" dirty="0"/>
              <a:t>L’expérience du bâton plongé dans l’eau </a:t>
            </a:r>
          </a:p>
          <a:p>
            <a:endParaRPr lang="fr-FR" dirty="0"/>
          </a:p>
          <a:p>
            <a:endParaRPr lang="fr-FR" dirty="0"/>
          </a:p>
        </p:txBody>
      </p:sp>
    </p:spTree>
    <p:extLst>
      <p:ext uri="{BB962C8B-B14F-4D97-AF65-F5344CB8AC3E}">
        <p14:creationId xmlns:p14="http://schemas.microsoft.com/office/powerpoint/2010/main" val="274514844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3" name="Rectangle 2"/>
          <p:cNvSpPr/>
          <p:nvPr/>
        </p:nvSpPr>
        <p:spPr>
          <a:xfrm>
            <a:off x="188448" y="1925392"/>
            <a:ext cx="11963339" cy="3416320"/>
          </a:xfrm>
          <a:prstGeom prst="rect">
            <a:avLst/>
          </a:prstGeom>
          <a:noFill/>
        </p:spPr>
        <p:txBody>
          <a:bodyPr wrap="none" lIns="91440" tIns="45720" rIns="91440" bIns="45720">
            <a:spAutoFit/>
          </a:bodyPr>
          <a:lstStyle/>
          <a:p>
            <a:pPr algn="ctr"/>
            <a:r>
              <a:rPr lang="fr-FR" sz="5400" b="1" spc="100" dirty="0">
                <a:ln w="18000">
                  <a:solidFill>
                    <a:schemeClr val="accent1">
                      <a:satMod val="200000"/>
                      <a:tint val="72000"/>
                    </a:schemeClr>
                  </a:solidFill>
                  <a:prstDash val="solid"/>
                </a:ln>
                <a:solidFill>
                  <a:srgbClr val="FF0000">
                    <a:alpha val="5700"/>
                  </a:srgbClr>
                </a:solidFill>
                <a:effectLst>
                  <a:outerShdw blurRad="25000" dist="20000" dir="16020000" algn="tl">
                    <a:schemeClr val="accent1">
                      <a:satMod val="200000"/>
                      <a:shade val="1000"/>
                      <a:alpha val="60000"/>
                    </a:schemeClr>
                  </a:outerShdw>
                </a:effectLst>
              </a:rPr>
              <a:t>Les apparences sont elles trompeuses ?</a:t>
            </a:r>
          </a:p>
          <a:p>
            <a:pPr algn="ctr"/>
            <a:endParaRPr lang="fr-FR" sz="5400" b="1" cap="none" spc="100" dirty="0">
              <a:ln w="18000">
                <a:solidFill>
                  <a:schemeClr val="accent1">
                    <a:satMod val="200000"/>
                    <a:tint val="72000"/>
                  </a:schemeClr>
                </a:solidFill>
                <a:prstDash val="solid"/>
              </a:ln>
              <a:solidFill>
                <a:srgbClr val="FF0000">
                  <a:alpha val="5700"/>
                </a:srgbClr>
              </a:solidFill>
              <a:effectLst>
                <a:outerShdw blurRad="25000" dist="20000" dir="16020000" algn="tl">
                  <a:schemeClr val="accent1">
                    <a:satMod val="200000"/>
                    <a:shade val="1000"/>
                    <a:alpha val="60000"/>
                  </a:schemeClr>
                </a:outerShdw>
              </a:effectLst>
            </a:endParaRPr>
          </a:p>
          <a:p>
            <a:pPr algn="ctr"/>
            <a:endParaRPr lang="fr-FR" sz="5400" b="1" spc="100" dirty="0">
              <a:ln w="18000">
                <a:solidFill>
                  <a:schemeClr val="accent1">
                    <a:satMod val="200000"/>
                    <a:tint val="72000"/>
                  </a:schemeClr>
                </a:solidFill>
                <a:prstDash val="solid"/>
              </a:ln>
              <a:solidFill>
                <a:srgbClr val="FF0000">
                  <a:alpha val="5700"/>
                </a:srgbClr>
              </a:solidFill>
              <a:effectLst>
                <a:outerShdw blurRad="25000" dist="20000" dir="16020000" algn="tl">
                  <a:schemeClr val="accent1">
                    <a:satMod val="200000"/>
                    <a:shade val="1000"/>
                    <a:alpha val="60000"/>
                  </a:schemeClr>
                </a:outerShdw>
              </a:effectLst>
            </a:endParaRPr>
          </a:p>
          <a:p>
            <a:pPr algn="ctr"/>
            <a:r>
              <a:rPr lang="fr-FR" sz="5400" b="1" cap="none" spc="100" dirty="0">
                <a:ln w="18000">
                  <a:solidFill>
                    <a:schemeClr val="accent1">
                      <a:satMod val="200000"/>
                      <a:tint val="72000"/>
                    </a:schemeClr>
                  </a:solidFill>
                  <a:prstDash val="solid"/>
                </a:ln>
                <a:solidFill>
                  <a:srgbClr val="FF0000">
                    <a:alpha val="5700"/>
                  </a:srgbClr>
                </a:solidFill>
                <a:effectLst>
                  <a:outerShdw blurRad="25000" dist="20000" dir="16020000" algn="tl">
                    <a:schemeClr val="accent1">
                      <a:satMod val="200000"/>
                      <a:shade val="1000"/>
                      <a:alpha val="60000"/>
                    </a:schemeClr>
                  </a:outerShdw>
                </a:effectLst>
              </a:rPr>
              <a:t>Les sens sont ils trompeurs</a:t>
            </a:r>
          </a:p>
        </p:txBody>
      </p:sp>
      <p:sp>
        <p:nvSpPr>
          <p:cNvPr id="5" name="Rectangle 4"/>
          <p:cNvSpPr/>
          <p:nvPr/>
        </p:nvSpPr>
        <p:spPr>
          <a:xfrm>
            <a:off x="1912452" y="1720840"/>
            <a:ext cx="8367099" cy="4247317"/>
          </a:xfrm>
          <a:prstGeom prst="rect">
            <a:avLst/>
          </a:prstGeom>
          <a:noFill/>
        </p:spPr>
        <p:txBody>
          <a:bodyPr wrap="none" lIns="91440" tIns="45720" rIns="91440" bIns="45720">
            <a:spAutoFit/>
          </a:bodyPr>
          <a:lstStyle/>
          <a:p>
            <a:pPr algn="ctr"/>
            <a:r>
              <a:rPr lang="fr-F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Les apparences sont- elles </a:t>
            </a:r>
          </a:p>
          <a:p>
            <a:pPr algn="ctr"/>
            <a:r>
              <a:rPr lang="fr-F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toujours trompeuses ?</a:t>
            </a:r>
          </a:p>
          <a:p>
            <a:pPr algn="ctr"/>
            <a:endParaRPr lang="fr-F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pPr algn="ctr"/>
            <a:endParaRPr lang="fr-F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pPr algn="ctr"/>
            <a:r>
              <a:rPr lang="fr-F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Les sens sont ils trompeurs ?</a:t>
            </a:r>
          </a:p>
        </p:txBody>
      </p:sp>
      <p:sp>
        <p:nvSpPr>
          <p:cNvPr id="6" name="ZoneTexte 5"/>
          <p:cNvSpPr txBox="1"/>
          <p:nvPr/>
        </p:nvSpPr>
        <p:spPr>
          <a:xfrm>
            <a:off x="1493949" y="571032"/>
            <a:ext cx="8036417" cy="923330"/>
          </a:xfrm>
          <a:prstGeom prst="rect">
            <a:avLst/>
          </a:prstGeom>
          <a:noFill/>
        </p:spPr>
        <p:txBody>
          <a:bodyPr wrap="square" rtlCol="0">
            <a:spAutoFit/>
          </a:bodyPr>
          <a:lstStyle/>
          <a:p>
            <a:r>
              <a:rPr lang="fr-FR" sz="5400" dirty="0">
                <a:solidFill>
                  <a:schemeClr val="accent4">
                    <a:lumMod val="60000"/>
                    <a:lumOff val="40000"/>
                  </a:schemeClr>
                </a:solidFill>
              </a:rPr>
              <a:t>PROLONGEMENTS : </a:t>
            </a:r>
          </a:p>
        </p:txBody>
      </p:sp>
    </p:spTree>
    <p:extLst>
      <p:ext uri="{BB962C8B-B14F-4D97-AF65-F5344CB8AC3E}">
        <p14:creationId xmlns:p14="http://schemas.microsoft.com/office/powerpoint/2010/main" val="3547398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source">
            <a:extLst>
              <a:ext uri="{FF2B5EF4-FFF2-40B4-BE49-F238E27FC236}">
                <a16:creationId xmlns:a16="http://schemas.microsoft.com/office/drawing/2014/main" id="{8428CB3D-2443-4BC3-9FA2-89DA116C9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106" y="1060784"/>
            <a:ext cx="10191750" cy="52143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D514E72-0605-4BC0-A06F-3680E11421BA}"/>
              </a:ext>
            </a:extLst>
          </p:cNvPr>
          <p:cNvSpPr/>
          <p:nvPr/>
        </p:nvSpPr>
        <p:spPr>
          <a:xfrm>
            <a:off x="1582136" y="89328"/>
            <a:ext cx="7070589" cy="923330"/>
          </a:xfrm>
          <a:prstGeom prst="rect">
            <a:avLst/>
          </a:prstGeom>
          <a:noFill/>
        </p:spPr>
        <p:txBody>
          <a:bodyPr wrap="none" lIns="91440" tIns="45720" rIns="91440" bIns="45720">
            <a:spAutoFit/>
          </a:bodyPr>
          <a:lstStyle/>
          <a:p>
            <a:pPr algn="ctr"/>
            <a:r>
              <a:rPr lang="fr-FR"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Illusion de Müller-Lyer</a:t>
            </a:r>
            <a:r>
              <a:rPr lang="fr-FR" sz="5400" b="0" i="0" dirty="0">
                <a:solidFill>
                  <a:srgbClr val="111111"/>
                </a:solidFill>
                <a:effectLst/>
                <a:latin typeface="Roboto"/>
              </a:rPr>
              <a:t> </a:t>
            </a:r>
            <a:endParaRPr lang="fr-F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997324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11000" r="-11000"/>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99D28BF-BB08-437C-9DCD-ACE14F6C7574}"/>
              </a:ext>
            </a:extLst>
          </p:cNvPr>
          <p:cNvSpPr txBox="1"/>
          <p:nvPr/>
        </p:nvSpPr>
        <p:spPr>
          <a:xfrm>
            <a:off x="914400" y="487680"/>
            <a:ext cx="12496800" cy="1569660"/>
          </a:xfrm>
          <a:prstGeom prst="rect">
            <a:avLst/>
          </a:prstGeom>
          <a:noFill/>
        </p:spPr>
        <p:txBody>
          <a:bodyPr wrap="square" rtlCol="0">
            <a:spAutoFit/>
          </a:bodyPr>
          <a:lstStyle/>
          <a:p>
            <a:r>
              <a:rPr lang="fr-FR" sz="4800" dirty="0">
                <a:solidFill>
                  <a:srgbClr val="00B0F0"/>
                </a:solidFill>
              </a:rPr>
              <a:t>TEXTE DE RÉFÉRENCE : L’ALLÉGORIE DE LA CAVERNE DE PLATON </a:t>
            </a:r>
            <a:r>
              <a:rPr lang="fr-FR" dirty="0">
                <a:solidFill>
                  <a:srgbClr val="00B0F0"/>
                </a:solidFill>
              </a:rPr>
              <a:t>- </a:t>
            </a:r>
          </a:p>
        </p:txBody>
      </p:sp>
      <p:pic>
        <p:nvPicPr>
          <p:cNvPr id="1026" name="Picture 2" descr="Afficher l’image source">
            <a:extLst>
              <a:ext uri="{FF2B5EF4-FFF2-40B4-BE49-F238E27FC236}">
                <a16:creationId xmlns:a16="http://schemas.microsoft.com/office/drawing/2014/main" id="{39D00B8C-67FF-4D01-B5B2-F3E6EE0B0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8478" y="1837646"/>
            <a:ext cx="8776608" cy="487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14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D0A9737-89E1-4E7E-8E6F-B5AAB4A2E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24687" cy="6858000"/>
          </a:xfrm>
          <a:prstGeom prst="rect">
            <a:avLst/>
          </a:prstGeom>
        </p:spPr>
      </p:pic>
    </p:spTree>
    <p:extLst>
      <p:ext uri="{BB962C8B-B14F-4D97-AF65-F5344CB8AC3E}">
        <p14:creationId xmlns:p14="http://schemas.microsoft.com/office/powerpoint/2010/main" val="3213730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fficher l’image source">
            <a:extLst>
              <a:ext uri="{FF2B5EF4-FFF2-40B4-BE49-F238E27FC236}">
                <a16:creationId xmlns:a16="http://schemas.microsoft.com/office/drawing/2014/main" id="{2A64E3EC-DC4F-49BE-851A-A58F18CC60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104" y="2712151"/>
            <a:ext cx="1677530" cy="1787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262BEAF-97AD-47A3-8C59-44DAF5D0EB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37565" y="2423182"/>
            <a:ext cx="976180" cy="10676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7BBEA1D-55C0-405E-B708-99487FF21FCE}"/>
              </a:ext>
            </a:extLst>
          </p:cNvPr>
          <p:cNvSpPr/>
          <p:nvPr/>
        </p:nvSpPr>
        <p:spPr>
          <a:xfrm>
            <a:off x="168468" y="29624"/>
            <a:ext cx="2244910" cy="923330"/>
          </a:xfrm>
          <a:prstGeom prst="rect">
            <a:avLst/>
          </a:prstGeom>
          <a:noFill/>
        </p:spPr>
        <p:txBody>
          <a:bodyPr wrap="none" lIns="91440" tIns="45720" rIns="91440" bIns="45720">
            <a:spAutoFit/>
          </a:bodyPr>
          <a:lstStyle/>
          <a:p>
            <a:pPr algn="ctr"/>
            <a:r>
              <a:rPr lang="fr-FR" sz="5400" dirty="0">
                <a:ln w="0"/>
                <a:effectLst>
                  <a:outerShdw blurRad="38100" dist="19050" dir="2700000" algn="tl" rotWithShape="0">
                    <a:schemeClr val="dk1">
                      <a:alpha val="40000"/>
                    </a:schemeClr>
                  </a:outerShdw>
                </a:effectLst>
              </a:rPr>
              <a:t>CHAUD</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81B13BCD-F43B-4391-BFD4-8D2D5C1CA358}"/>
              </a:ext>
            </a:extLst>
          </p:cNvPr>
          <p:cNvSpPr/>
          <p:nvPr/>
        </p:nvSpPr>
        <p:spPr>
          <a:xfrm>
            <a:off x="4230288" y="4085242"/>
            <a:ext cx="2088713" cy="923330"/>
          </a:xfrm>
          <a:prstGeom prst="rect">
            <a:avLst/>
          </a:prstGeom>
          <a:noFill/>
        </p:spPr>
        <p:txBody>
          <a:bodyPr wrap="none" lIns="91440" tIns="45720" rIns="91440" bIns="45720">
            <a:spAutoFit/>
          </a:bodyPr>
          <a:lstStyle/>
          <a:p>
            <a:pPr algn="ctr"/>
            <a:r>
              <a:rPr lang="fr-FR" sz="5400" dirty="0">
                <a:ln w="0"/>
                <a:effectLst>
                  <a:outerShdw blurRad="38100" dist="19050" dir="2700000" algn="tl" rotWithShape="0">
                    <a:schemeClr val="dk1">
                      <a:alpha val="40000"/>
                    </a:schemeClr>
                  </a:outerShdw>
                </a:effectLst>
              </a:rPr>
              <a:t>FROID </a:t>
            </a:r>
          </a:p>
        </p:txBody>
      </p:sp>
      <p:sp>
        <p:nvSpPr>
          <p:cNvPr id="10" name="Rectangle 9">
            <a:extLst>
              <a:ext uri="{FF2B5EF4-FFF2-40B4-BE49-F238E27FC236}">
                <a16:creationId xmlns:a16="http://schemas.microsoft.com/office/drawing/2014/main" id="{396CD44B-8A26-4DD5-A23B-6B92C29CF8B7}"/>
              </a:ext>
            </a:extLst>
          </p:cNvPr>
          <p:cNvSpPr/>
          <p:nvPr/>
        </p:nvSpPr>
        <p:spPr>
          <a:xfrm>
            <a:off x="4499722" y="-144730"/>
            <a:ext cx="1800494" cy="923330"/>
          </a:xfrm>
          <a:prstGeom prst="rect">
            <a:avLst/>
          </a:prstGeom>
          <a:noFill/>
        </p:spPr>
        <p:txBody>
          <a:bodyPr wrap="none" lIns="91440" tIns="45720" rIns="91440" bIns="45720">
            <a:spAutoFit/>
          </a:bodyPr>
          <a:lstStyle/>
          <a:p>
            <a:pPr algn="ctr"/>
            <a:r>
              <a:rPr lang="fr-FR" sz="5400" b="0" cap="none" spc="0" dirty="0">
                <a:ln w="0"/>
                <a:solidFill>
                  <a:schemeClr val="tx1"/>
                </a:solidFill>
                <a:effectLst>
                  <a:outerShdw blurRad="38100" dist="19050" dir="2700000" algn="tl" rotWithShape="0">
                    <a:schemeClr val="dk1">
                      <a:alpha val="40000"/>
                    </a:schemeClr>
                  </a:outerShdw>
                </a:effectLst>
              </a:rPr>
              <a:t>TIEDE</a:t>
            </a:r>
          </a:p>
        </p:txBody>
      </p:sp>
      <p:pic>
        <p:nvPicPr>
          <p:cNvPr id="12" name="Picture 4" descr="Afficher l’image source">
            <a:extLst>
              <a:ext uri="{FF2B5EF4-FFF2-40B4-BE49-F238E27FC236}">
                <a16:creationId xmlns:a16="http://schemas.microsoft.com/office/drawing/2014/main" id="{85E5BFC2-E2F0-4220-9D51-B3BC3F81EB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8175" y="924551"/>
            <a:ext cx="1677530" cy="1787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fficher l’image source">
            <a:extLst>
              <a:ext uri="{FF2B5EF4-FFF2-40B4-BE49-F238E27FC236}">
                <a16:creationId xmlns:a16="http://schemas.microsoft.com/office/drawing/2014/main" id="{B277DABE-22FC-4CB6-AABE-54EDDF859F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6754" y="637631"/>
            <a:ext cx="1677530" cy="1787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fficher l’image source">
            <a:extLst>
              <a:ext uri="{FF2B5EF4-FFF2-40B4-BE49-F238E27FC236}">
                <a16:creationId xmlns:a16="http://schemas.microsoft.com/office/drawing/2014/main" id="{301808CF-AEA3-4BC0-80A3-FA36D44964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720" y="693629"/>
            <a:ext cx="1677530" cy="1787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Afficher l’image source">
            <a:extLst>
              <a:ext uri="{FF2B5EF4-FFF2-40B4-BE49-F238E27FC236}">
                <a16:creationId xmlns:a16="http://schemas.microsoft.com/office/drawing/2014/main" id="{780D3E9B-541B-4914-97CC-0C9B218001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5276" y="2511921"/>
            <a:ext cx="1677530" cy="1787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53EAA830-3983-4314-A059-0F840C47DD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151494">
            <a:off x="4786555" y="2329199"/>
            <a:ext cx="976180" cy="1067619"/>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Connecteur droit avec flèche 21">
            <a:extLst>
              <a:ext uri="{FF2B5EF4-FFF2-40B4-BE49-F238E27FC236}">
                <a16:creationId xmlns:a16="http://schemas.microsoft.com/office/drawing/2014/main" id="{BE0FD6AF-8EBF-4F18-B93F-9BEB6D68BD90}"/>
              </a:ext>
            </a:extLst>
          </p:cNvPr>
          <p:cNvCxnSpPr/>
          <p:nvPr/>
        </p:nvCxnSpPr>
        <p:spPr>
          <a:xfrm>
            <a:off x="2413553" y="3366234"/>
            <a:ext cx="2071723"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24" name="Rectangle 23">
            <a:extLst>
              <a:ext uri="{FF2B5EF4-FFF2-40B4-BE49-F238E27FC236}">
                <a16:creationId xmlns:a16="http://schemas.microsoft.com/office/drawing/2014/main" id="{474D0344-FD26-4144-BD7E-C314EC83B062}"/>
              </a:ext>
            </a:extLst>
          </p:cNvPr>
          <p:cNvSpPr/>
          <p:nvPr/>
        </p:nvSpPr>
        <p:spPr>
          <a:xfrm>
            <a:off x="8467861" y="-59536"/>
            <a:ext cx="2088713" cy="923330"/>
          </a:xfrm>
          <a:prstGeom prst="rect">
            <a:avLst/>
          </a:prstGeom>
          <a:noFill/>
        </p:spPr>
        <p:txBody>
          <a:bodyPr wrap="none" lIns="91440" tIns="45720" rIns="91440" bIns="45720">
            <a:spAutoFit/>
          </a:bodyPr>
          <a:lstStyle/>
          <a:p>
            <a:pPr algn="ctr"/>
            <a:r>
              <a:rPr lang="fr-FR" sz="5400" dirty="0">
                <a:ln w="0"/>
                <a:effectLst>
                  <a:outerShdw blurRad="38100" dist="19050" dir="2700000" algn="tl" rotWithShape="0">
                    <a:schemeClr val="dk1">
                      <a:alpha val="40000"/>
                    </a:schemeClr>
                  </a:outerShdw>
                </a:effectLst>
              </a:rPr>
              <a:t>FROID </a:t>
            </a:r>
          </a:p>
        </p:txBody>
      </p:sp>
      <p:pic>
        <p:nvPicPr>
          <p:cNvPr id="26" name="Picture 4" descr="Afficher l’image source">
            <a:extLst>
              <a:ext uri="{FF2B5EF4-FFF2-40B4-BE49-F238E27FC236}">
                <a16:creationId xmlns:a16="http://schemas.microsoft.com/office/drawing/2014/main" id="{A3B27F75-377C-47FF-B544-DB99CFAFA4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8175" y="4819068"/>
            <a:ext cx="1677530" cy="17876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Afficher l’image source">
            <a:extLst>
              <a:ext uri="{FF2B5EF4-FFF2-40B4-BE49-F238E27FC236}">
                <a16:creationId xmlns:a16="http://schemas.microsoft.com/office/drawing/2014/main" id="{529416FD-78EB-4C05-AF71-E1DEAC9D55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8470" y="4773063"/>
            <a:ext cx="1677530" cy="17876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D1EB0C47-A43A-4DD4-B505-D99FCC185470}"/>
              </a:ext>
            </a:extLst>
          </p:cNvPr>
          <p:cNvSpPr/>
          <p:nvPr/>
        </p:nvSpPr>
        <p:spPr>
          <a:xfrm>
            <a:off x="8295572" y="3490801"/>
            <a:ext cx="2088713" cy="923330"/>
          </a:xfrm>
          <a:prstGeom prst="rect">
            <a:avLst/>
          </a:prstGeom>
          <a:noFill/>
        </p:spPr>
        <p:txBody>
          <a:bodyPr wrap="none" lIns="91440" tIns="45720" rIns="91440" bIns="45720">
            <a:spAutoFit/>
          </a:bodyPr>
          <a:lstStyle/>
          <a:p>
            <a:pPr algn="ctr"/>
            <a:r>
              <a:rPr lang="fr-FR" sz="5400" dirty="0">
                <a:ln w="0"/>
                <a:effectLst>
                  <a:outerShdw blurRad="38100" dist="19050" dir="2700000" algn="tl" rotWithShape="0">
                    <a:schemeClr val="dk1">
                      <a:alpha val="40000"/>
                    </a:schemeClr>
                  </a:outerShdw>
                </a:effectLst>
              </a:rPr>
              <a:t>FROID </a:t>
            </a:r>
          </a:p>
        </p:txBody>
      </p:sp>
      <p:pic>
        <p:nvPicPr>
          <p:cNvPr id="30" name="Picture 8">
            <a:extLst>
              <a:ext uri="{FF2B5EF4-FFF2-40B4-BE49-F238E27FC236}">
                <a16:creationId xmlns:a16="http://schemas.microsoft.com/office/drawing/2014/main" id="{EA13D9C1-51BF-485E-9CF8-3BB97F258A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151494" flipH="1">
            <a:off x="5030334" y="4920287"/>
            <a:ext cx="1013830" cy="1067619"/>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Connecteur droit avec flèche 38">
            <a:extLst>
              <a:ext uri="{FF2B5EF4-FFF2-40B4-BE49-F238E27FC236}">
                <a16:creationId xmlns:a16="http://schemas.microsoft.com/office/drawing/2014/main" id="{53A481C2-4D81-44CC-9601-2CDAC742934F}"/>
              </a:ext>
            </a:extLst>
          </p:cNvPr>
          <p:cNvCxnSpPr>
            <a:cxnSpLocks/>
          </p:cNvCxnSpPr>
          <p:nvPr/>
        </p:nvCxnSpPr>
        <p:spPr>
          <a:xfrm flipH="1">
            <a:off x="6319002" y="5649965"/>
            <a:ext cx="1933168"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36" name="Rectangle 35">
            <a:extLst>
              <a:ext uri="{FF2B5EF4-FFF2-40B4-BE49-F238E27FC236}">
                <a16:creationId xmlns:a16="http://schemas.microsoft.com/office/drawing/2014/main" id="{14C61F44-8595-44CE-89D9-678DC07D0CDB}"/>
              </a:ext>
            </a:extLst>
          </p:cNvPr>
          <p:cNvSpPr/>
          <p:nvPr/>
        </p:nvSpPr>
        <p:spPr>
          <a:xfrm>
            <a:off x="4055306" y="6036858"/>
            <a:ext cx="2244910" cy="923330"/>
          </a:xfrm>
          <a:prstGeom prst="rect">
            <a:avLst/>
          </a:prstGeom>
          <a:noFill/>
        </p:spPr>
        <p:txBody>
          <a:bodyPr wrap="none" lIns="91440" tIns="45720" rIns="91440" bIns="45720">
            <a:spAutoFit/>
          </a:bodyPr>
          <a:lstStyle/>
          <a:p>
            <a:pPr algn="ctr"/>
            <a:r>
              <a:rPr lang="fr-FR" sz="5400" dirty="0">
                <a:ln w="0"/>
                <a:effectLst>
                  <a:outerShdw blurRad="38100" dist="19050" dir="2700000" algn="tl" rotWithShape="0">
                    <a:schemeClr val="dk1">
                      <a:alpha val="40000"/>
                    </a:schemeClr>
                  </a:outerShdw>
                </a:effectLst>
              </a:rPr>
              <a:t>CHAUD</a:t>
            </a:r>
            <a:endParaRPr lang="fr-FR"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5622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13000" r="-13000"/>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353D54-C2D2-48EF-9350-5D11D19EB1A5}"/>
              </a:ext>
            </a:extLst>
          </p:cNvPr>
          <p:cNvSpPr txBox="1"/>
          <p:nvPr/>
        </p:nvSpPr>
        <p:spPr>
          <a:xfrm>
            <a:off x="284480" y="271304"/>
            <a:ext cx="10607040" cy="1754326"/>
          </a:xfrm>
          <a:prstGeom prst="rect">
            <a:avLst/>
          </a:prstGeom>
          <a:noFill/>
        </p:spPr>
        <p:txBody>
          <a:bodyPr wrap="square" rtlCol="0">
            <a:spAutoFit/>
          </a:bodyPr>
          <a:lstStyle/>
          <a:p>
            <a:r>
              <a:rPr lang="fr-FR" sz="5400" dirty="0">
                <a:solidFill>
                  <a:srgbClr val="00B0F0"/>
                </a:solidFill>
              </a:rPr>
              <a:t>PROLONGEMENT /   FILM SCIENCE FICTION  : MATRIX </a:t>
            </a:r>
          </a:p>
        </p:txBody>
      </p:sp>
      <p:pic>
        <p:nvPicPr>
          <p:cNvPr id="1026" name="Picture 2" descr="RÃ©sultat de recherche d'images pour &quot;matrix&quot;">
            <a:extLst>
              <a:ext uri="{FF2B5EF4-FFF2-40B4-BE49-F238E27FC236}">
                <a16:creationId xmlns:a16="http://schemas.microsoft.com/office/drawing/2014/main" id="{F5091FDF-2981-4397-83A7-438B842C2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17" y="2025630"/>
            <a:ext cx="3372742" cy="4561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Ã©sultat de recherche d'images pour &quot;matrix pilule&quot;">
            <a:extLst>
              <a:ext uri="{FF2B5EF4-FFF2-40B4-BE49-F238E27FC236}">
                <a16:creationId xmlns:a16="http://schemas.microsoft.com/office/drawing/2014/main" id="{90BB9C43-3553-4A24-8FF6-29BF21E7CF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98288">
            <a:off x="5640964" y="2191910"/>
            <a:ext cx="5728946" cy="197446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497B1A2-82F9-4429-8E33-812C4D189992}"/>
              </a:ext>
            </a:extLst>
          </p:cNvPr>
          <p:cNvSpPr txBox="1"/>
          <p:nvPr/>
        </p:nvSpPr>
        <p:spPr>
          <a:xfrm>
            <a:off x="5056646" y="4647705"/>
            <a:ext cx="5834874" cy="2308324"/>
          </a:xfrm>
          <a:prstGeom prst="rect">
            <a:avLst/>
          </a:prstGeom>
          <a:noFill/>
        </p:spPr>
        <p:txBody>
          <a:bodyPr wrap="square" rtlCol="0">
            <a:spAutoFit/>
          </a:bodyPr>
          <a:lstStyle/>
          <a:p>
            <a:r>
              <a:rPr lang="fr-FR" sz="4800" dirty="0">
                <a:solidFill>
                  <a:schemeClr val="bg1"/>
                </a:solidFill>
                <a:hlinkClick r:id="rId7">
                  <a:extLst>
                    <a:ext uri="{A12FA001-AC4F-418D-AE19-62706E023703}">
                      <ahyp:hlinkClr xmlns:ahyp="http://schemas.microsoft.com/office/drawing/2018/hyperlinkcolor" val="tx"/>
                    </a:ext>
                  </a:extLst>
                </a:hlinkClick>
              </a:rPr>
              <a:t>https://www.youtube.com/watch?v=8xx91zoASLY</a:t>
            </a:r>
            <a:endParaRPr lang="fr-FR" sz="4800" dirty="0">
              <a:solidFill>
                <a:schemeClr val="bg1"/>
              </a:solidFill>
            </a:endParaRPr>
          </a:p>
        </p:txBody>
      </p:sp>
    </p:spTree>
    <p:extLst>
      <p:ext uri="{BB962C8B-B14F-4D97-AF65-F5344CB8AC3E}">
        <p14:creationId xmlns:p14="http://schemas.microsoft.com/office/powerpoint/2010/main" val="1114040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32" name="Picture 8" descr="Afficher l’image source">
            <a:extLst>
              <a:ext uri="{FF2B5EF4-FFF2-40B4-BE49-F238E27FC236}">
                <a16:creationId xmlns:a16="http://schemas.microsoft.com/office/drawing/2014/main" id="{B1CB9D2C-A321-46F5-BB7D-2D3CE427FA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6742"/>
            <a:ext cx="4278191" cy="642534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A715E4A-C599-4BAA-A152-B284D5978D41}"/>
              </a:ext>
            </a:extLst>
          </p:cNvPr>
          <p:cNvSpPr txBox="1"/>
          <p:nvPr/>
        </p:nvSpPr>
        <p:spPr>
          <a:xfrm>
            <a:off x="4510418" y="246742"/>
            <a:ext cx="7449353" cy="1938992"/>
          </a:xfrm>
          <a:prstGeom prst="rect">
            <a:avLst/>
          </a:prstGeom>
          <a:solidFill>
            <a:schemeClr val="tx2">
              <a:lumMod val="40000"/>
              <a:lumOff val="60000"/>
            </a:schemeClr>
          </a:solidFill>
          <a:ln>
            <a:solidFill>
              <a:schemeClr val="accent2">
                <a:lumMod val="60000"/>
                <a:lumOff val="40000"/>
              </a:schemeClr>
            </a:solidFill>
          </a:ln>
        </p:spPr>
        <p:txBody>
          <a:bodyPr wrap="square" rtlCol="0">
            <a:spAutoFit/>
          </a:bodyPr>
          <a:lstStyle/>
          <a:p>
            <a:pPr algn="ctr"/>
            <a:r>
              <a:rPr lang="fr-FR" sz="4000" b="1" dirty="0">
                <a:ln w="0"/>
                <a:solidFill>
                  <a:srgbClr val="FF0000"/>
                </a:solidFill>
                <a:effectLst>
                  <a:outerShdw blurRad="38100" dist="19050" dir="2700000" algn="tl" rotWithShape="0">
                    <a:schemeClr val="dk1">
                      <a:alpha val="40000"/>
                    </a:schemeClr>
                  </a:outerShdw>
                </a:effectLst>
              </a:rPr>
              <a:t>QUESTION 3</a:t>
            </a:r>
          </a:p>
          <a:p>
            <a:pPr algn="ctr"/>
            <a:r>
              <a:rPr lang="fr-FR" sz="4000" b="1" dirty="0">
                <a:ln w="0"/>
                <a:solidFill>
                  <a:srgbClr val="FF0000"/>
                </a:solidFill>
                <a:effectLst>
                  <a:outerShdw blurRad="38100" dist="19050" dir="2700000" algn="tl" rotWithShape="0">
                    <a:schemeClr val="dk1">
                      <a:alpha val="40000"/>
                    </a:schemeClr>
                  </a:outerShdw>
                </a:effectLst>
              </a:rPr>
              <a:t>La raison peut-elle vaincre les </a:t>
            </a:r>
          </a:p>
          <a:p>
            <a:pPr algn="ctr"/>
            <a:r>
              <a:rPr lang="fr-FR" sz="4000" b="1" dirty="0">
                <a:ln w="0"/>
                <a:solidFill>
                  <a:srgbClr val="FF0000"/>
                </a:solidFill>
                <a:effectLst>
                  <a:outerShdw blurRad="38100" dist="19050" dir="2700000" algn="tl" rotWithShape="0">
                    <a:schemeClr val="dk1">
                      <a:alpha val="40000"/>
                    </a:schemeClr>
                  </a:outerShdw>
                </a:effectLst>
              </a:rPr>
              <a:t>illusions  ?</a:t>
            </a:r>
            <a:endParaRPr lang="fr-FR" sz="4000" dirty="0"/>
          </a:p>
        </p:txBody>
      </p:sp>
      <p:pic>
        <p:nvPicPr>
          <p:cNvPr id="1034" name="Picture 10">
            <a:extLst>
              <a:ext uri="{FF2B5EF4-FFF2-40B4-BE49-F238E27FC236}">
                <a16:creationId xmlns:a16="http://schemas.microsoft.com/office/drawing/2014/main" id="{19FB2A07-3759-447A-945E-C661CC94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416" y="2185734"/>
            <a:ext cx="7449353" cy="453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333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pic>
        <p:nvPicPr>
          <p:cNvPr id="2052" name="Picture 4" descr="Afficher l’image source">
            <a:extLst>
              <a:ext uri="{FF2B5EF4-FFF2-40B4-BE49-F238E27FC236}">
                <a16:creationId xmlns:a16="http://schemas.microsoft.com/office/drawing/2014/main" id="{A5FB291D-6A07-4834-9EC6-F545B56FD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9647" y="264504"/>
            <a:ext cx="2941054" cy="4355623"/>
          </a:xfrm>
          <a:prstGeom prst="rect">
            <a:avLst/>
          </a:prstGeom>
          <a:solidFill>
            <a:srgbClr val="FFFF00"/>
          </a:solidFill>
        </p:spPr>
      </p:pic>
      <p:pic>
        <p:nvPicPr>
          <p:cNvPr id="2054" name="Picture 6" descr="Résultat d’images pour inception">
            <a:extLst>
              <a:ext uri="{FF2B5EF4-FFF2-40B4-BE49-F238E27FC236}">
                <a16:creationId xmlns:a16="http://schemas.microsoft.com/office/drawing/2014/main" id="{EF1C0DF9-13B2-46AA-9C93-29F129069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0" y="0"/>
            <a:ext cx="2895276" cy="21099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0C8400D-63E6-4DF6-8EF8-6EDD298A8142}"/>
              </a:ext>
            </a:extLst>
          </p:cNvPr>
          <p:cNvSpPr/>
          <p:nvPr/>
        </p:nvSpPr>
        <p:spPr>
          <a:xfrm>
            <a:off x="2933676" y="5606524"/>
            <a:ext cx="4960718" cy="923330"/>
          </a:xfrm>
          <a:prstGeom prst="rect">
            <a:avLst/>
          </a:prstGeom>
          <a:solidFill>
            <a:schemeClr val="accent2"/>
          </a:solid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Rêve ou réalité ?</a:t>
            </a:r>
            <a:endPar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85945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timesgoneby.files.wordpress.com/2014/05/rubiks-cube-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4648" y="476518"/>
            <a:ext cx="6664101" cy="582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476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5" name="Rectangle 4"/>
          <p:cNvSpPr/>
          <p:nvPr/>
        </p:nvSpPr>
        <p:spPr>
          <a:xfrm>
            <a:off x="232285" y="349427"/>
            <a:ext cx="8665257" cy="923330"/>
          </a:xfrm>
          <a:prstGeom prst="rect">
            <a:avLst/>
          </a:prstGeom>
          <a:noFill/>
        </p:spPr>
        <p:txBody>
          <a:bodyPr wrap="none" lIns="91440" tIns="45720" rIns="91440" bIns="45720">
            <a:spAutoFit/>
          </a:bodyPr>
          <a:lstStyle/>
          <a:p>
            <a:pPr algn="ctr"/>
            <a:r>
              <a:rPr lang="fr-F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/Les sens sont ils trompeurs ?</a:t>
            </a:r>
          </a:p>
        </p:txBody>
      </p:sp>
      <p:sp>
        <p:nvSpPr>
          <p:cNvPr id="2" name="ZoneTexte 1">
            <a:extLst>
              <a:ext uri="{FF2B5EF4-FFF2-40B4-BE49-F238E27FC236}">
                <a16:creationId xmlns:a16="http://schemas.microsoft.com/office/drawing/2014/main" id="{27AD0024-9A2C-4FD9-A7C6-EB64A1EE7122}"/>
              </a:ext>
            </a:extLst>
          </p:cNvPr>
          <p:cNvSpPr txBox="1"/>
          <p:nvPr/>
        </p:nvSpPr>
        <p:spPr>
          <a:xfrm>
            <a:off x="381364" y="1240673"/>
            <a:ext cx="10972800" cy="6555641"/>
          </a:xfrm>
          <a:prstGeom prst="rect">
            <a:avLst/>
          </a:prstGeom>
          <a:noFill/>
        </p:spPr>
        <p:txBody>
          <a:bodyPr wrap="square" rtlCol="0">
            <a:spAutoFit/>
          </a:bodyPr>
          <a:lstStyle/>
          <a:p>
            <a:r>
              <a:rPr lang="fr-FR" sz="2800" dirty="0"/>
              <a:t>A/   La confiance naïve dans les sens</a:t>
            </a:r>
          </a:p>
          <a:p>
            <a:endParaRPr lang="fr-FR" sz="2800" dirty="0"/>
          </a:p>
          <a:p>
            <a:r>
              <a:rPr lang="fr-FR" sz="2800" dirty="0"/>
              <a:t>L’attitude naturelle et spontanée consiste à croire que nos sens nous font connaître le monde réel, </a:t>
            </a:r>
          </a:p>
          <a:p>
            <a:endParaRPr lang="fr-FR" sz="2800" dirty="0"/>
          </a:p>
          <a:p>
            <a:r>
              <a:rPr lang="fr-FR" sz="2800" dirty="0"/>
              <a:t>Les sens nous informent aussi sur notre rapport aux objets (douleur/plaisir)</a:t>
            </a:r>
          </a:p>
          <a:p>
            <a:endParaRPr lang="fr-FR" sz="2800" dirty="0"/>
          </a:p>
          <a:p>
            <a:r>
              <a:rPr lang="fr-FR" sz="2800" dirty="0"/>
              <a:t>Il est indéniable que les sens sont utiles  (condition de la survie ) et qu’ils constituent une source de connaissance importante. </a:t>
            </a:r>
          </a:p>
          <a:p>
            <a:endParaRPr lang="fr-FR" sz="2800" dirty="0"/>
          </a:p>
          <a:p>
            <a:r>
              <a:rPr lang="fr-FR" sz="2800" dirty="0"/>
              <a:t>Mais certains vont plus  loin et font de  la sensation un critère exclusif  pour juger de la vérité d’une affirmation : c’est le principe  : « je  ne crois que ce que je vois ».</a:t>
            </a:r>
          </a:p>
          <a:p>
            <a:r>
              <a:rPr lang="fr-FR" sz="2800" dirty="0"/>
              <a:t> </a:t>
            </a:r>
          </a:p>
        </p:txBody>
      </p:sp>
    </p:spTree>
    <p:extLst>
      <p:ext uri="{BB962C8B-B14F-4D97-AF65-F5344CB8AC3E}">
        <p14:creationId xmlns:p14="http://schemas.microsoft.com/office/powerpoint/2010/main" val="984562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5" name="Rectangle 4"/>
          <p:cNvSpPr/>
          <p:nvPr/>
        </p:nvSpPr>
        <p:spPr>
          <a:xfrm>
            <a:off x="275566" y="317343"/>
            <a:ext cx="8578695" cy="923330"/>
          </a:xfrm>
          <a:prstGeom prst="rect">
            <a:avLst/>
          </a:prstGeom>
          <a:noFill/>
        </p:spPr>
        <p:txBody>
          <a:bodyPr wrap="none" lIns="91440" tIns="45720" rIns="91440" bIns="45720">
            <a:spAutoFit/>
          </a:bodyPr>
          <a:lstStyle/>
          <a:p>
            <a:pPr algn="ctr"/>
            <a:r>
              <a:rPr lang="fr-F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Les sens sont- ils trompeurs ?</a:t>
            </a:r>
          </a:p>
        </p:txBody>
      </p:sp>
      <p:sp>
        <p:nvSpPr>
          <p:cNvPr id="2" name="ZoneTexte 1">
            <a:extLst>
              <a:ext uri="{FF2B5EF4-FFF2-40B4-BE49-F238E27FC236}">
                <a16:creationId xmlns:a16="http://schemas.microsoft.com/office/drawing/2014/main" id="{27AD0024-9A2C-4FD9-A7C6-EB64A1EE7122}"/>
              </a:ext>
            </a:extLst>
          </p:cNvPr>
          <p:cNvSpPr txBox="1"/>
          <p:nvPr/>
        </p:nvSpPr>
        <p:spPr>
          <a:xfrm>
            <a:off x="381364" y="1240673"/>
            <a:ext cx="10972800" cy="7848302"/>
          </a:xfrm>
          <a:prstGeom prst="rect">
            <a:avLst/>
          </a:prstGeom>
          <a:noFill/>
        </p:spPr>
        <p:txBody>
          <a:bodyPr wrap="square" rtlCol="0">
            <a:spAutoFit/>
          </a:bodyPr>
          <a:lstStyle/>
          <a:p>
            <a:r>
              <a:rPr lang="fr-FR" sz="2800" dirty="0"/>
              <a:t>B/La critique des sens :</a:t>
            </a:r>
          </a:p>
          <a:p>
            <a:endParaRPr lang="fr-FR" sz="2800" dirty="0"/>
          </a:p>
          <a:p>
            <a:r>
              <a:rPr lang="fr-FR" sz="2800" dirty="0"/>
              <a:t>Les sens peuvent victimes de nombreuses illusions et peuvent donc faire penser qu’une chose est réelle alors qu’elle n’est qu’une image plus ou moins déformée de la réalité. </a:t>
            </a:r>
          </a:p>
          <a:p>
            <a:endParaRPr lang="fr-FR" sz="2800" dirty="0"/>
          </a:p>
          <a:p>
            <a:r>
              <a:rPr lang="fr-FR" sz="2800" dirty="0"/>
              <a:t>Ainsi Platon  considère que  les sens ne font connaître que des apparences et non la réalité (il expose cette idée dans l’allégorie de la caverne).  Les apparences sont trompeuses et peuvent facilement être manipulées.  Enfin ce que l’on connaît pas les sens reste subjectif et relatif. </a:t>
            </a:r>
          </a:p>
          <a:p>
            <a:r>
              <a:rPr lang="fr-FR" sz="2800" dirty="0"/>
              <a:t>La science s’est développée en donnant raison à Platon et en rejetant les apparences considérées comme trompeuses. Ainsi en astronomie par exemple; si on juge du mouvement du soleil à partir de ce qu’on voit  on  sera conduit à penser que c’est le soleil qui tourne autour de la terre. (géocentrisme). Il faudra beaucoup d’effort pour que Copernic et Galilée parviennent,  grâce à des raisonnements, à prouver que c’est l’inverse qui est exact (héliocentrisme).</a:t>
            </a:r>
          </a:p>
          <a:p>
            <a:endParaRPr lang="fr-FR" sz="2800" dirty="0"/>
          </a:p>
        </p:txBody>
      </p:sp>
    </p:spTree>
    <p:extLst>
      <p:ext uri="{BB962C8B-B14F-4D97-AF65-F5344CB8AC3E}">
        <p14:creationId xmlns:p14="http://schemas.microsoft.com/office/powerpoint/2010/main" val="1414493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5" name="Rectangle 4"/>
          <p:cNvSpPr/>
          <p:nvPr/>
        </p:nvSpPr>
        <p:spPr>
          <a:xfrm>
            <a:off x="381364" y="317343"/>
            <a:ext cx="8367099" cy="923330"/>
          </a:xfrm>
          <a:prstGeom prst="rect">
            <a:avLst/>
          </a:prstGeom>
          <a:noFill/>
        </p:spPr>
        <p:txBody>
          <a:bodyPr wrap="none" lIns="91440" tIns="45720" rIns="91440" bIns="45720">
            <a:spAutoFit/>
          </a:bodyPr>
          <a:lstStyle/>
          <a:p>
            <a:pPr algn="ctr"/>
            <a:r>
              <a:rPr lang="fr-F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Les sens sont ils trompeurs ?</a:t>
            </a:r>
          </a:p>
        </p:txBody>
      </p:sp>
      <p:sp>
        <p:nvSpPr>
          <p:cNvPr id="2" name="ZoneTexte 1">
            <a:extLst>
              <a:ext uri="{FF2B5EF4-FFF2-40B4-BE49-F238E27FC236}">
                <a16:creationId xmlns:a16="http://schemas.microsoft.com/office/drawing/2014/main" id="{27AD0024-9A2C-4FD9-A7C6-EB64A1EE7122}"/>
              </a:ext>
            </a:extLst>
          </p:cNvPr>
          <p:cNvSpPr txBox="1"/>
          <p:nvPr/>
        </p:nvSpPr>
        <p:spPr>
          <a:xfrm>
            <a:off x="381364" y="1240673"/>
            <a:ext cx="10972800" cy="4832092"/>
          </a:xfrm>
          <a:prstGeom prst="rect">
            <a:avLst/>
          </a:prstGeom>
          <a:noFill/>
        </p:spPr>
        <p:txBody>
          <a:bodyPr wrap="square" rtlCol="0">
            <a:spAutoFit/>
          </a:bodyPr>
          <a:lstStyle/>
          <a:p>
            <a:r>
              <a:rPr lang="fr-FR" sz="2800" dirty="0"/>
              <a:t>C/La réhabilitation des sens</a:t>
            </a:r>
          </a:p>
          <a:p>
            <a:r>
              <a:rPr lang="fr-FR" sz="2800" dirty="0"/>
              <a:t>Condamner les sens , affirmer qu’ils sont toujours  trompeurs et source d’illusion est sans doute exagéré. Il faut d’abord distinguer la sensation pure et la perception qui fait intervenir une interprétation car c’est souvent au niveau de l’interprétation que se trouve l’erreur.  On juge aussi trop rapidement, sans faire assez attention.</a:t>
            </a:r>
          </a:p>
          <a:p>
            <a:endParaRPr lang="fr-FR" sz="2800" dirty="0"/>
          </a:p>
          <a:p>
            <a:r>
              <a:rPr lang="fr-FR" sz="2800" dirty="0"/>
              <a:t>Ainsi les données des sens lorsqu’ils sont analysés et contrôlés par la raison peuvent aider à comprendre les mécanismes qui ont fait naître les illusions et contribuent plus largement à étendre la connaissance grâce à la science expérimentale qui se développe à partir du 17</a:t>
            </a:r>
            <a:r>
              <a:rPr lang="fr-FR" sz="2800" baseline="30000" dirty="0"/>
              <a:t>ème</a:t>
            </a:r>
            <a:r>
              <a:rPr lang="fr-FR" sz="2800" dirty="0"/>
              <a:t> siècle. </a:t>
            </a:r>
          </a:p>
        </p:txBody>
      </p:sp>
    </p:spTree>
    <p:extLst>
      <p:ext uri="{BB962C8B-B14F-4D97-AF65-F5344CB8AC3E}">
        <p14:creationId xmlns:p14="http://schemas.microsoft.com/office/powerpoint/2010/main" val="42699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ZoneTexte 1"/>
          <p:cNvSpPr txBox="1"/>
          <p:nvPr/>
        </p:nvSpPr>
        <p:spPr>
          <a:xfrm>
            <a:off x="0" y="0"/>
            <a:ext cx="12192000" cy="9017853"/>
          </a:xfrm>
          <a:prstGeom prst="rect">
            <a:avLst/>
          </a:prstGeom>
          <a:gradFill>
            <a:gsLst>
              <a:gs pos="0">
                <a:srgbClr val="8488C4"/>
              </a:gs>
              <a:gs pos="53000">
                <a:srgbClr val="D4DEFF"/>
              </a:gs>
              <a:gs pos="83000">
                <a:srgbClr val="D4DEFF"/>
              </a:gs>
              <a:gs pos="100000">
                <a:srgbClr val="96AB94"/>
              </a:gs>
            </a:gsLst>
            <a:lin ang="5400000" scaled="0"/>
          </a:gradFill>
          <a:ln>
            <a:solidFill>
              <a:srgbClr val="0070C0"/>
            </a:solidFill>
          </a:ln>
        </p:spPr>
        <p:txBody>
          <a:bodyPr wrap="square" rtlCol="0">
            <a:spAutoFit/>
          </a:bodyPr>
          <a:lstStyle/>
          <a:p>
            <a:endParaRPr lang="fr-FR" dirty="0"/>
          </a:p>
          <a:p>
            <a:r>
              <a:rPr lang="fr-FR" sz="6600" b="1" u="sng" dirty="0"/>
              <a:t> </a:t>
            </a:r>
            <a:r>
              <a:rPr lang="fr-FR" sz="4800" b="1" u="sng" dirty="0"/>
              <a:t>2/LES ILLUSIONS  DE L’ESPRIT OU PSYCHOLOGIQUE</a:t>
            </a:r>
          </a:p>
          <a:p>
            <a:pPr algn="ctr"/>
            <a:endParaRPr lang="fr-FR" sz="3200" b="1" dirty="0"/>
          </a:p>
          <a:p>
            <a:pPr algn="ctr"/>
            <a:r>
              <a:rPr lang="fr-FR" sz="3200" b="1" dirty="0"/>
              <a:t>Une illusion est un sentiment ou une conception erronée de l'esprit qui fait prendre des apparences ou ce que l'on croit pour des réalités (prendre ses désirs pour des réalités). Elle découle d'un raisonnement faux ou d'un jugement qui abuse l'esprit, basé sur l'ignorance ou l'imagination.</a:t>
            </a:r>
          </a:p>
          <a:p>
            <a:pPr algn="ctr"/>
            <a:endParaRPr lang="fr-FR" sz="3200" b="1" u="sng" dirty="0"/>
          </a:p>
          <a:p>
            <a:pPr algn="ctr"/>
            <a:endParaRPr lang="fr-FR" sz="3200" dirty="0"/>
          </a:p>
          <a:p>
            <a:pPr algn="ctr"/>
            <a:endParaRPr lang="fr-FR" sz="3200" dirty="0"/>
          </a:p>
          <a:p>
            <a:pPr algn="ctr"/>
            <a:endParaRPr lang="fr-FR" sz="3200" dirty="0"/>
          </a:p>
          <a:p>
            <a:pPr algn="ctr"/>
            <a:endParaRPr lang="fr-FR" sz="3200" dirty="0"/>
          </a:p>
          <a:p>
            <a:pPr algn="ctr"/>
            <a:endParaRPr lang="fr-FR" sz="3200" dirty="0"/>
          </a:p>
          <a:p>
            <a:pPr algn="ctr"/>
            <a:endParaRPr lang="fr-FR" sz="3200" dirty="0"/>
          </a:p>
          <a:p>
            <a:pPr algn="ctr"/>
            <a:endParaRPr lang="fr-FR" sz="3200" dirty="0"/>
          </a:p>
        </p:txBody>
      </p:sp>
    </p:spTree>
    <p:extLst>
      <p:ext uri="{BB962C8B-B14F-4D97-AF65-F5344CB8AC3E}">
        <p14:creationId xmlns:p14="http://schemas.microsoft.com/office/powerpoint/2010/main" val="2505867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AutoShape 2" descr="Résultat de recherche d'images pour &quot;freud&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Résultat de recherche d'images pour &quot;freud&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0" name="Picture 6" descr="Résultat de recherche d'images pour &quot;freud&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4786" y="312738"/>
            <a:ext cx="5211089" cy="300824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12775" y="813987"/>
            <a:ext cx="5961891" cy="3539430"/>
          </a:xfrm>
          <a:prstGeom prst="rect">
            <a:avLst/>
          </a:prstGeom>
          <a:noFill/>
        </p:spPr>
        <p:txBody>
          <a:bodyPr wrap="square" rtlCol="0">
            <a:spAutoFit/>
          </a:bodyPr>
          <a:lstStyle/>
          <a:p>
            <a:pPr algn="just"/>
            <a:r>
              <a:rPr lang="fr-FR" sz="2800" dirty="0"/>
              <a:t>Ainsi </a:t>
            </a:r>
            <a:r>
              <a:rPr lang="fr-FR" sz="2800" dirty="0">
                <a:solidFill>
                  <a:srgbClr val="FF0000"/>
                </a:solidFill>
              </a:rPr>
              <a:t>nous appelons illusion une croyance quand, dans la motivation de celle-ci, </a:t>
            </a:r>
            <a:r>
              <a:rPr lang="fr-FR" sz="2800" b="1" dirty="0">
                <a:solidFill>
                  <a:srgbClr val="FF0000"/>
                </a:solidFill>
              </a:rPr>
              <a:t>la réalisation d'un désir </a:t>
            </a:r>
            <a:r>
              <a:rPr lang="fr-FR" sz="2800" dirty="0">
                <a:solidFill>
                  <a:srgbClr val="FF0000"/>
                </a:solidFill>
              </a:rPr>
              <a:t>est </a:t>
            </a:r>
            <a:r>
              <a:rPr lang="fr-FR" sz="2800" dirty="0" err="1">
                <a:solidFill>
                  <a:srgbClr val="FF0000"/>
                </a:solidFill>
              </a:rPr>
              <a:t>prévalente</a:t>
            </a:r>
            <a:r>
              <a:rPr lang="fr-FR" sz="2800" dirty="0"/>
              <a:t>, et </a:t>
            </a:r>
            <a:r>
              <a:rPr lang="fr-FR" sz="2800" b="1" dirty="0"/>
              <a:t>nous ne tenons pas compte, ce faisant, des rapports de cette croyance à la réalité</a:t>
            </a:r>
            <a:r>
              <a:rPr lang="fr-FR" sz="2800" dirty="0"/>
              <a:t>, tout comme l'illusion elle-même renonce à être confirmée (ou non) par le réel."</a:t>
            </a:r>
          </a:p>
        </p:txBody>
      </p:sp>
      <p:sp>
        <p:nvSpPr>
          <p:cNvPr id="5" name="ZoneTexte 4"/>
          <p:cNvSpPr txBox="1"/>
          <p:nvPr/>
        </p:nvSpPr>
        <p:spPr>
          <a:xfrm>
            <a:off x="6884786" y="3580327"/>
            <a:ext cx="4838163" cy="830997"/>
          </a:xfrm>
          <a:prstGeom prst="rect">
            <a:avLst/>
          </a:prstGeom>
          <a:noFill/>
        </p:spPr>
        <p:txBody>
          <a:bodyPr wrap="square" rtlCol="0">
            <a:spAutoFit/>
          </a:bodyPr>
          <a:lstStyle/>
          <a:p>
            <a:r>
              <a:rPr lang="fr-FR" sz="2400" dirty="0"/>
              <a:t>   SIGMUND FREUD (  1856 – 1939)</a:t>
            </a:r>
          </a:p>
          <a:p>
            <a:r>
              <a:rPr lang="fr-FR" sz="2400" dirty="0"/>
              <a:t>          Médecin et  psychanalyste </a:t>
            </a:r>
          </a:p>
        </p:txBody>
      </p:sp>
      <p:sp>
        <p:nvSpPr>
          <p:cNvPr id="6" name="ZoneTexte 5"/>
          <p:cNvSpPr txBox="1"/>
          <p:nvPr/>
        </p:nvSpPr>
        <p:spPr>
          <a:xfrm>
            <a:off x="759854" y="4816699"/>
            <a:ext cx="10963095" cy="1200329"/>
          </a:xfrm>
          <a:prstGeom prst="rect">
            <a:avLst/>
          </a:prstGeom>
          <a:noFill/>
        </p:spPr>
        <p:txBody>
          <a:bodyPr wrap="square" rtlCol="0">
            <a:spAutoFit/>
          </a:bodyPr>
          <a:lstStyle/>
          <a:p>
            <a:r>
              <a:rPr lang="fr-FR" sz="3600" dirty="0"/>
              <a:t>QUI EST RESPONSABLE DE L’ILLUSION  ?     LES AUTRES ? </a:t>
            </a:r>
          </a:p>
          <a:p>
            <a:r>
              <a:rPr lang="fr-FR" sz="3600" dirty="0"/>
              <a:t>NOUS  -MEMES ?      </a:t>
            </a:r>
          </a:p>
        </p:txBody>
      </p:sp>
    </p:spTree>
    <p:extLst>
      <p:ext uri="{BB962C8B-B14F-4D97-AF65-F5344CB8AC3E}">
        <p14:creationId xmlns:p14="http://schemas.microsoft.com/office/powerpoint/2010/main" val="386351640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ZoneTexte 1"/>
          <p:cNvSpPr txBox="1"/>
          <p:nvPr/>
        </p:nvSpPr>
        <p:spPr>
          <a:xfrm>
            <a:off x="850006" y="334851"/>
            <a:ext cx="10844011" cy="5909310"/>
          </a:xfrm>
          <a:prstGeom prst="rect">
            <a:avLst/>
          </a:prstGeom>
          <a:noFill/>
        </p:spPr>
        <p:txBody>
          <a:bodyPr wrap="square" rtlCol="0">
            <a:spAutoFit/>
          </a:bodyPr>
          <a:lstStyle/>
          <a:p>
            <a:r>
              <a:rPr lang="fr-FR" sz="2000" b="1" dirty="0"/>
              <a:t>Quand je dis : tout cela, ce sont des illusions, il me faut délimiter le sens de ce terme. Une illusion n'est pas la même, chose qu'une erreur, une illusion n'est pas non plus nécessairement une erreur. L'opinion d'Aristote, d'après laquelle la vermine serait engendrée par l'ordure — opinion qui est encore celle du peuple ignorant —  était une erreur (… ) Il serait impropre d'appeler ces erreurs des illusions, alors que c'était une illusion de la part de Christophe Colomb, quand il croyait avoir trouvé une nouvelle route maritime des Indes. La part de désir que comportait cette erreur est manifeste. On peut qualifier d'illusion l'assertion de certains nationalistes, assertion d'après laquelle les races </a:t>
            </a:r>
            <a:r>
              <a:rPr lang="fr-FR" sz="2000" b="1" dirty="0" err="1"/>
              <a:t>indogermaniques</a:t>
            </a:r>
            <a:r>
              <a:rPr lang="fr-FR" sz="2000" b="1" dirty="0"/>
              <a:t> seraient les seules races humaines susceptibles de culture (…)  Ce qui caractérise l'illusion, c'est d'être dérivée des désirs humains ; elle se rapproche par là de l'idée délirante en psychiatrie, mais se sépare aussi de celle-ci, même si l'on ne tient pas compte de la structure compliquée de l'idée délirante.  L'idée délirante est essentiellement — nous soulignons ce caractère — en contradiction avec la réalité ; l'illusion n'est pas nécessairement fausse, c'est-à-dire irréalisable ou en contradiction avec la réalité. Une jeune fille de condition modeste peut par exemple se créer l'illusion qu'un prince va venir la chercher pour l'épouser. Or ceci est possible ; quelques cas de ce genre se sont réellement présentés.  (…)  Ainsi nous appelons illusion une croyance quand, dans la motivation de celle-ci, la réalisation d'un désir est </a:t>
            </a:r>
            <a:r>
              <a:rPr lang="fr-FR" sz="2000" b="1" dirty="0" err="1"/>
              <a:t>prévalente</a:t>
            </a:r>
            <a:r>
              <a:rPr lang="fr-FR" sz="2000" b="1" dirty="0"/>
              <a:t>, et nous ne tenons pas compte, ce faisant, des rapports de cette croyance à la réalité, tout comme l'illusion elle-même renonce à être confirmée (ou non) par le réel.</a:t>
            </a:r>
          </a:p>
          <a:p>
            <a:r>
              <a:rPr lang="fr-FR" dirty="0"/>
              <a:t> 			                  Sigmund   FREUD   </a:t>
            </a:r>
            <a:r>
              <a:rPr lang="fr-FR" u="sng" dirty="0"/>
              <a:t>L’avenir d’une illusion </a:t>
            </a:r>
            <a:r>
              <a:rPr lang="fr-FR" dirty="0"/>
              <a:t>  extraits (1919)</a:t>
            </a:r>
          </a:p>
        </p:txBody>
      </p:sp>
    </p:spTree>
    <p:extLst>
      <p:ext uri="{BB962C8B-B14F-4D97-AF65-F5344CB8AC3E}">
        <p14:creationId xmlns:p14="http://schemas.microsoft.com/office/powerpoint/2010/main" val="11162186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2292" name="Picture 4" descr="RÃ©sultat de recherche d'images pour &quot;bonhomme seul&quot;">
            <a:extLst>
              <a:ext uri="{FF2B5EF4-FFF2-40B4-BE49-F238E27FC236}">
                <a16:creationId xmlns:a16="http://schemas.microsoft.com/office/drawing/2014/main" id="{C2FB2C5F-E49B-492A-AB6B-DEDC8FA91C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720" y="1584960"/>
            <a:ext cx="3688080" cy="368808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RÃ©sultat de recherche d'images pour &quot;image plusieurs bonhomme&quot;">
            <a:extLst>
              <a:ext uri="{FF2B5EF4-FFF2-40B4-BE49-F238E27FC236}">
                <a16:creationId xmlns:a16="http://schemas.microsoft.com/office/drawing/2014/main" id="{AAF62EA9-25EA-4216-AC3B-6FCC6C537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3399" y="1584960"/>
            <a:ext cx="6090850" cy="456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758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8C3F614-D0FC-46BA-AE4B-097E9DD2AE8B}"/>
              </a:ext>
            </a:extLst>
          </p:cNvPr>
          <p:cNvSpPr txBox="1"/>
          <p:nvPr/>
        </p:nvSpPr>
        <p:spPr>
          <a:xfrm>
            <a:off x="1515213" y="2580305"/>
            <a:ext cx="9062720" cy="646331"/>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p:spPr>
        <p:txBody>
          <a:bodyPr wrap="square" rtlCol="0">
            <a:spAutoFit/>
          </a:bodyPr>
          <a:lstStyle/>
          <a:p>
            <a:r>
              <a:rPr lang="fr-FR" sz="3600" dirty="0"/>
              <a:t>b/  Les Illusion individuelle</a:t>
            </a:r>
          </a:p>
        </p:txBody>
      </p:sp>
      <p:sp>
        <p:nvSpPr>
          <p:cNvPr id="3" name="ZoneTexte 2"/>
          <p:cNvSpPr txBox="1"/>
          <p:nvPr/>
        </p:nvSpPr>
        <p:spPr>
          <a:xfrm>
            <a:off x="1317505" y="2446637"/>
            <a:ext cx="10730333" cy="6740307"/>
          </a:xfrm>
          <a:prstGeom prst="rect">
            <a:avLst/>
          </a:prstGeom>
          <a:noFill/>
        </p:spPr>
        <p:txBody>
          <a:bodyPr wrap="square" rtlCol="0">
            <a:spAutoFit/>
          </a:bodyPr>
          <a:lstStyle/>
          <a:p>
            <a:endParaRPr lang="fr-FR" sz="5400" dirty="0"/>
          </a:p>
          <a:p>
            <a:endParaRPr lang="fr-FR" sz="5400" dirty="0"/>
          </a:p>
          <a:p>
            <a:endParaRPr lang="fr-FR" sz="5400" dirty="0"/>
          </a:p>
          <a:p>
            <a:endParaRPr lang="fr-FR" sz="5400" dirty="0"/>
          </a:p>
          <a:p>
            <a:endParaRPr lang="fr-FR" sz="5400" dirty="0"/>
          </a:p>
          <a:p>
            <a:endParaRPr lang="fr-FR" sz="5400" dirty="0"/>
          </a:p>
          <a:p>
            <a:endParaRPr lang="fr-FR" sz="5400" dirty="0"/>
          </a:p>
          <a:p>
            <a:endParaRPr lang="fr-FR" dirty="0"/>
          </a:p>
          <a:p>
            <a:endParaRPr lang="fr-FR" dirty="0"/>
          </a:p>
          <a:p>
            <a:endParaRPr lang="fr-FR" dirty="0"/>
          </a:p>
        </p:txBody>
      </p:sp>
    </p:spTree>
    <p:extLst>
      <p:ext uri="{BB962C8B-B14F-4D97-AF65-F5344CB8AC3E}">
        <p14:creationId xmlns:p14="http://schemas.microsoft.com/office/powerpoint/2010/main" val="3467645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5ABE8-D4C9-4D06-B1D5-C510594C93CA}"/>
              </a:ext>
            </a:extLst>
          </p:cNvPr>
          <p:cNvSpPr>
            <a:spLocks noGrp="1"/>
          </p:cNvSpPr>
          <p:nvPr>
            <p:ph type="title"/>
          </p:nvPr>
        </p:nvSpPr>
        <p:spPr/>
        <p:txBody>
          <a:bodyPr/>
          <a:lstStyle/>
          <a:p>
            <a:r>
              <a:rPr lang="fr-FR" dirty="0"/>
              <a:t>Introduction - </a:t>
            </a:r>
          </a:p>
        </p:txBody>
      </p:sp>
      <p:sp>
        <p:nvSpPr>
          <p:cNvPr id="3" name="Espace réservé du contenu 2">
            <a:extLst>
              <a:ext uri="{FF2B5EF4-FFF2-40B4-BE49-F238E27FC236}">
                <a16:creationId xmlns:a16="http://schemas.microsoft.com/office/drawing/2014/main" id="{83C517B1-26AE-4B16-8D2E-4505A1F50428}"/>
              </a:ext>
            </a:extLst>
          </p:cNvPr>
          <p:cNvSpPr>
            <a:spLocks noGrp="1"/>
          </p:cNvSpPr>
          <p:nvPr>
            <p:ph idx="1"/>
          </p:nvPr>
        </p:nvSpPr>
        <p:spPr>
          <a:xfrm>
            <a:off x="838200" y="1379621"/>
            <a:ext cx="10515600" cy="4797342"/>
          </a:xfrm>
        </p:spPr>
        <p:txBody>
          <a:bodyPr>
            <a:normAutofit fontScale="62500" lnSpcReduction="20000"/>
          </a:bodyPr>
          <a:lstStyle/>
          <a:p>
            <a:r>
              <a:rPr lang="fr-FR" dirty="0" err="1"/>
              <a:t>Ref</a:t>
            </a:r>
            <a:r>
              <a:rPr lang="fr-FR" dirty="0"/>
              <a:t> Texte : </a:t>
            </a:r>
            <a:r>
              <a:rPr lang="fr-FR" u="sng" dirty="0"/>
              <a:t>Méditation Métaphysique </a:t>
            </a:r>
            <a:r>
              <a:rPr lang="fr-FR" dirty="0"/>
              <a:t>de DESCARTES</a:t>
            </a:r>
          </a:p>
          <a:p>
            <a:endParaRPr lang="fr-FR" dirty="0"/>
          </a:p>
          <a:p>
            <a:r>
              <a:rPr lang="fr-FR" dirty="0"/>
              <a:t>Descartes remet en doute la totalité des connaissances humaines en soutenant que les illusions peuvent nous tromper.</a:t>
            </a:r>
          </a:p>
          <a:p>
            <a:r>
              <a:rPr lang="fr-FR" dirty="0"/>
              <a:t>Illusion des sens  </a:t>
            </a:r>
          </a:p>
          <a:p>
            <a:r>
              <a:rPr lang="fr-FR" dirty="0"/>
              <a:t>Illusions des rêves  - </a:t>
            </a:r>
          </a:p>
          <a:p>
            <a:r>
              <a:rPr lang="fr-FR" dirty="0"/>
              <a:t>   A ces </a:t>
            </a:r>
            <a:r>
              <a:rPr lang="fr-FR" dirty="0" err="1"/>
              <a:t>arguemens</a:t>
            </a:r>
            <a:r>
              <a:rPr lang="fr-FR" dirty="0"/>
              <a:t> , Descartes ajoute même l’idée d’une puissance trompeuse, un malin génie  pouvant créer toutes sortes d’illusions dans l’esprit des Hommes. </a:t>
            </a:r>
          </a:p>
          <a:p>
            <a:pPr marL="0" indent="0">
              <a:buNone/>
            </a:pPr>
            <a:r>
              <a:rPr lang="fr-FR" dirty="0"/>
              <a:t>Toutefois  Descartes écarte ces arguments  en soutenant que la raison  est assez forte pour  dissiper les illusions et ainsi parvenir à connaître la réalité.</a:t>
            </a:r>
          </a:p>
          <a:p>
            <a:pPr marL="0" indent="0">
              <a:buNone/>
            </a:pPr>
            <a:r>
              <a:rPr lang="fr-FR" dirty="0"/>
              <a:t> La raison la faculté supérieure qui permet de connaitre et de juger,  c’est pour Descartes  la puissance de bien juger et de distinguer le vrai du faux (Descartes)</a:t>
            </a:r>
          </a:p>
          <a:p>
            <a:r>
              <a:rPr lang="fr-FR" dirty="0"/>
              <a:t>Mais cet optimisme est-il bien fondé ? L’illusion n’est pas une simple erreur  comme le souligne Freud car elle renait sans cesse.   Croire que notre raison nous permet de la vaincre  n’est-il pas une  illusion de second degré  encore plus dangereuse que les précédentes ?  L’étymologie du terme illusion (</a:t>
            </a:r>
            <a:r>
              <a:rPr lang="fr-FR" dirty="0" err="1"/>
              <a:t>illudere</a:t>
            </a:r>
            <a:r>
              <a:rPr lang="fr-FR" dirty="0"/>
              <a:t> = signifie se joue de, se moquer de)est ici  intéressante .  L’illusion joue bien des tours  et son coup de maitre serait de nous faire croire que la raison puisse nous faire connaitre la réalité .  Prise dans un jeu de miroir la raison croirait « voir » la réalité mais ne verrait que l’image déformée. </a:t>
            </a:r>
          </a:p>
          <a:p>
            <a:endParaRPr lang="fr-FR" dirty="0"/>
          </a:p>
          <a:p>
            <a:endParaRPr lang="fr-FR" dirty="0"/>
          </a:p>
        </p:txBody>
      </p:sp>
    </p:spTree>
    <p:extLst>
      <p:ext uri="{BB962C8B-B14F-4D97-AF65-F5344CB8AC3E}">
        <p14:creationId xmlns:p14="http://schemas.microsoft.com/office/powerpoint/2010/main" val="1977589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83A25BB-0EEA-47D0-9443-E18CC5670D5F}"/>
              </a:ext>
            </a:extLst>
          </p:cNvPr>
          <p:cNvSpPr txBox="1"/>
          <p:nvPr/>
        </p:nvSpPr>
        <p:spPr>
          <a:xfrm>
            <a:off x="-182880" y="727905"/>
            <a:ext cx="10688320" cy="646331"/>
          </a:xfrm>
          <a:prstGeom prst="rect">
            <a:avLst/>
          </a:prstGeom>
          <a:noFill/>
        </p:spPr>
        <p:txBody>
          <a:bodyPr wrap="square" rtlCol="0">
            <a:spAutoFit/>
          </a:bodyPr>
          <a:lstStyle/>
          <a:p>
            <a:pPr algn="ctr"/>
            <a:r>
              <a:rPr lang="fr-FR" sz="3600" u="sng" dirty="0">
                <a:solidFill>
                  <a:srgbClr val="C00000"/>
                </a:solidFill>
              </a:rPr>
              <a:t>Le sentiment amoureux  = source d’illusion ?</a:t>
            </a:r>
          </a:p>
        </p:txBody>
      </p:sp>
      <p:sp>
        <p:nvSpPr>
          <p:cNvPr id="3" name="ZoneTexte 2">
            <a:extLst>
              <a:ext uri="{FF2B5EF4-FFF2-40B4-BE49-F238E27FC236}">
                <a16:creationId xmlns:a16="http://schemas.microsoft.com/office/drawing/2014/main" id="{7B74A965-1640-4FB3-9F97-D151D5F16820}"/>
              </a:ext>
            </a:extLst>
          </p:cNvPr>
          <p:cNvSpPr txBox="1"/>
          <p:nvPr/>
        </p:nvSpPr>
        <p:spPr>
          <a:xfrm>
            <a:off x="101600" y="1584623"/>
            <a:ext cx="10403840" cy="4832092"/>
          </a:xfrm>
          <a:prstGeom prst="rect">
            <a:avLst/>
          </a:prstGeom>
          <a:noFill/>
        </p:spPr>
        <p:txBody>
          <a:bodyPr wrap="square" rtlCol="0">
            <a:spAutoFit/>
          </a:bodyPr>
          <a:lstStyle/>
          <a:p>
            <a:r>
              <a:rPr lang="fr-FR" sz="2800" i="1" dirty="0">
                <a:solidFill>
                  <a:srgbClr val="0070C0"/>
                </a:solidFill>
              </a:rPr>
              <a:t> </a:t>
            </a:r>
            <a:r>
              <a:rPr lang="fr-FR" sz="2800" i="1" dirty="0">
                <a:solidFill>
                  <a:srgbClr val="C00000"/>
                </a:solidFill>
              </a:rPr>
              <a:t>Laissez travailler la tête d’un amant pendant vingt-quatre heures, et voici ce que vous trouverez. Aux mines de sel de Salzbourg, on jette dans les profondeurs abandonnées de la mine un rameau d’arbre effeuillé par l’hiver ; deux ou trois mois après, on le retire couvert de cristallisations brillantes : les plus petites branches, celles qui ne sont pas plus grosses que la patte d’une mésange, sont garnies d’une infinité de diamants mobiles et éblouissants ; on ne peut plus reconnaître le rameau primitif. Ce que j’appelle cristallisation, c’est l’opération de l’esprit, qui tire de tout ce qui se présente la découverte que l’objet aimé a de nouvelles perfections . </a:t>
            </a:r>
          </a:p>
          <a:p>
            <a:r>
              <a:rPr lang="fr-FR" sz="2800" i="1" dirty="0">
                <a:solidFill>
                  <a:srgbClr val="C00000"/>
                </a:solidFill>
              </a:rPr>
              <a:t> Stendhal </a:t>
            </a:r>
            <a:r>
              <a:rPr lang="fr-FR" sz="2800" i="1" u="sng" dirty="0">
                <a:solidFill>
                  <a:srgbClr val="C00000"/>
                </a:solidFill>
              </a:rPr>
              <a:t>De l’amour </a:t>
            </a:r>
            <a:r>
              <a:rPr lang="fr-FR" sz="2800" i="1" dirty="0">
                <a:solidFill>
                  <a:srgbClr val="C00000"/>
                </a:solidFill>
              </a:rPr>
              <a:t>   1822</a:t>
            </a:r>
            <a:endParaRPr lang="fr-FR" sz="2800" dirty="0">
              <a:solidFill>
                <a:srgbClr val="C00000"/>
              </a:solidFill>
            </a:endParaRPr>
          </a:p>
        </p:txBody>
      </p:sp>
      <p:pic>
        <p:nvPicPr>
          <p:cNvPr id="2050" name="Picture 2" descr="RÃ©sultat de recherche d'images pour &quot;stendhal&quot;">
            <a:extLst>
              <a:ext uri="{FF2B5EF4-FFF2-40B4-BE49-F238E27FC236}">
                <a16:creationId xmlns:a16="http://schemas.microsoft.com/office/drawing/2014/main" id="{3A906EC3-DDB0-47E1-AA23-759D09770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5440" y="56072"/>
            <a:ext cx="1452880" cy="305710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D0CA7DB4-58C7-4581-BF84-2A879E95670E}"/>
              </a:ext>
            </a:extLst>
          </p:cNvPr>
          <p:cNvSpPr txBox="1"/>
          <p:nvPr/>
        </p:nvSpPr>
        <p:spPr>
          <a:xfrm>
            <a:off x="10505440" y="3323451"/>
            <a:ext cx="2255520" cy="369332"/>
          </a:xfrm>
          <a:prstGeom prst="rect">
            <a:avLst/>
          </a:prstGeom>
          <a:noFill/>
        </p:spPr>
        <p:txBody>
          <a:bodyPr wrap="square" rtlCol="0">
            <a:spAutoFit/>
          </a:bodyPr>
          <a:lstStyle/>
          <a:p>
            <a:r>
              <a:rPr lang="fr-FR" dirty="0"/>
              <a:t>1783 -1842</a:t>
            </a:r>
          </a:p>
        </p:txBody>
      </p:sp>
      <p:sp>
        <p:nvSpPr>
          <p:cNvPr id="5" name="ZoneTexte 4">
            <a:extLst>
              <a:ext uri="{FF2B5EF4-FFF2-40B4-BE49-F238E27FC236}">
                <a16:creationId xmlns:a16="http://schemas.microsoft.com/office/drawing/2014/main" id="{E728ABE9-58A4-44BB-8263-AE81D6585138}"/>
              </a:ext>
            </a:extLst>
          </p:cNvPr>
          <p:cNvSpPr txBox="1"/>
          <p:nvPr/>
        </p:nvSpPr>
        <p:spPr>
          <a:xfrm>
            <a:off x="629920" y="543239"/>
            <a:ext cx="2692400" cy="369332"/>
          </a:xfrm>
          <a:prstGeom prst="rect">
            <a:avLst/>
          </a:prstGeom>
          <a:noFill/>
        </p:spPr>
        <p:txBody>
          <a:bodyPr wrap="square" rtlCol="0">
            <a:spAutoFit/>
          </a:bodyPr>
          <a:lstStyle/>
          <a:p>
            <a:r>
              <a:rPr lang="fr-FR" dirty="0"/>
              <a:t>LA CRISTALISATION  </a:t>
            </a:r>
          </a:p>
        </p:txBody>
      </p:sp>
    </p:spTree>
    <p:extLst>
      <p:ext uri="{BB962C8B-B14F-4D97-AF65-F5344CB8AC3E}">
        <p14:creationId xmlns:p14="http://schemas.microsoft.com/office/powerpoint/2010/main" val="979194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81968CF4-E751-43EC-A492-40E92E22F8C1}"/>
              </a:ext>
            </a:extLst>
          </p:cNvPr>
          <p:cNvPicPr>
            <a:picLocks noChangeAspect="1"/>
          </p:cNvPicPr>
          <p:nvPr/>
        </p:nvPicPr>
        <p:blipFill rotWithShape="1">
          <a:blip r:embed="rId3"/>
          <a:srcRect t="3936" b="11795"/>
          <a:stretch/>
        </p:blipFill>
        <p:spPr>
          <a:xfrm>
            <a:off x="20" y="0"/>
            <a:ext cx="12191980" cy="6857990"/>
          </a:xfrm>
          <a:prstGeom prst="rect">
            <a:avLst/>
          </a:prstGeom>
        </p:spPr>
      </p:pic>
      <p:sp>
        <p:nvSpPr>
          <p:cNvPr id="2" name="Rectangle 1">
            <a:extLst>
              <a:ext uri="{FF2B5EF4-FFF2-40B4-BE49-F238E27FC236}">
                <a16:creationId xmlns:a16="http://schemas.microsoft.com/office/drawing/2014/main" id="{76ED19E3-D96D-48E3-BED8-C842B73E712A}"/>
              </a:ext>
            </a:extLst>
          </p:cNvPr>
          <p:cNvSpPr/>
          <p:nvPr/>
        </p:nvSpPr>
        <p:spPr>
          <a:xfrm>
            <a:off x="1050471" y="2169225"/>
            <a:ext cx="10091057" cy="2585323"/>
          </a:xfrm>
          <a:prstGeom prst="rect">
            <a:avLst/>
          </a:prstGeom>
        </p:spPr>
        <p:txBody>
          <a:bodyPr wrap="square">
            <a:spAutoFit/>
          </a:bodyPr>
          <a:lstStyle/>
          <a:p>
            <a:r>
              <a:rPr lang="fr-FR" sz="5400" dirty="0">
                <a:solidFill>
                  <a:srgbClr val="FFFF00"/>
                </a:solidFill>
                <a:latin typeface="Arial" panose="020B0604020202020204" pitchFamily="34" charset="0"/>
              </a:rPr>
              <a:t>« Cette maîtresse d’erreur et de fausseté, et d’autant plus fourbe qu’elle ne l’est pas toujours »  </a:t>
            </a:r>
            <a:endParaRPr lang="fr-FR" sz="5400" dirty="0">
              <a:solidFill>
                <a:srgbClr val="FFFF00"/>
              </a:solidFill>
            </a:endParaRPr>
          </a:p>
        </p:txBody>
      </p:sp>
      <p:sp>
        <p:nvSpPr>
          <p:cNvPr id="3" name="ZoneTexte 2">
            <a:extLst>
              <a:ext uri="{FF2B5EF4-FFF2-40B4-BE49-F238E27FC236}">
                <a16:creationId xmlns:a16="http://schemas.microsoft.com/office/drawing/2014/main" id="{A78CEA66-4D29-4B52-8911-20B58ED8811D}"/>
              </a:ext>
            </a:extLst>
          </p:cNvPr>
          <p:cNvSpPr txBox="1"/>
          <p:nvPr/>
        </p:nvSpPr>
        <p:spPr>
          <a:xfrm>
            <a:off x="1898496" y="201559"/>
            <a:ext cx="4899965" cy="1200329"/>
          </a:xfrm>
          <a:prstGeom prst="rect">
            <a:avLst/>
          </a:prstGeom>
          <a:noFill/>
        </p:spPr>
        <p:txBody>
          <a:bodyPr wrap="square" rtlCol="0">
            <a:spAutoFit/>
          </a:bodyPr>
          <a:lstStyle/>
          <a:p>
            <a:r>
              <a:rPr lang="fr-FR" sz="3600" dirty="0"/>
              <a:t> </a:t>
            </a:r>
          </a:p>
          <a:p>
            <a:r>
              <a:rPr lang="fr-FR" sz="3600" dirty="0"/>
              <a:t>L’IMAGINATION </a:t>
            </a:r>
          </a:p>
        </p:txBody>
      </p:sp>
      <p:sp>
        <p:nvSpPr>
          <p:cNvPr id="4" name="ZoneTexte 3">
            <a:extLst>
              <a:ext uri="{FF2B5EF4-FFF2-40B4-BE49-F238E27FC236}">
                <a16:creationId xmlns:a16="http://schemas.microsoft.com/office/drawing/2014/main" id="{CC532E17-7448-4811-9631-AC346E4DA283}"/>
              </a:ext>
            </a:extLst>
          </p:cNvPr>
          <p:cNvSpPr txBox="1"/>
          <p:nvPr/>
        </p:nvSpPr>
        <p:spPr>
          <a:xfrm>
            <a:off x="4348479" y="4890324"/>
            <a:ext cx="4899965" cy="1200329"/>
          </a:xfrm>
          <a:prstGeom prst="rect">
            <a:avLst/>
          </a:prstGeom>
          <a:noFill/>
        </p:spPr>
        <p:txBody>
          <a:bodyPr wrap="square" rtlCol="0">
            <a:spAutoFit/>
          </a:bodyPr>
          <a:lstStyle/>
          <a:p>
            <a:r>
              <a:rPr lang="fr-FR" sz="3600" dirty="0"/>
              <a:t> </a:t>
            </a:r>
          </a:p>
          <a:p>
            <a:r>
              <a:rPr lang="fr-FR" sz="3600" dirty="0"/>
              <a:t>BLAISE PASCAL </a:t>
            </a:r>
          </a:p>
        </p:txBody>
      </p:sp>
    </p:spTree>
    <p:extLst>
      <p:ext uri="{BB962C8B-B14F-4D97-AF65-F5344CB8AC3E}">
        <p14:creationId xmlns:p14="http://schemas.microsoft.com/office/powerpoint/2010/main" val="4222501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4FDF13-6ACD-49F6-B07E-00EC85745951}"/>
              </a:ext>
            </a:extLst>
          </p:cNvPr>
          <p:cNvSpPr/>
          <p:nvPr/>
        </p:nvSpPr>
        <p:spPr>
          <a:xfrm>
            <a:off x="548640" y="363915"/>
            <a:ext cx="6807200" cy="7109639"/>
          </a:xfrm>
          <a:prstGeom prst="rect">
            <a:avLst/>
          </a:prstGeom>
        </p:spPr>
        <p:txBody>
          <a:bodyPr wrap="square">
            <a:spAutoFit/>
          </a:bodyPr>
          <a:lstStyle/>
          <a:p>
            <a:pPr algn="just"/>
            <a:r>
              <a:rPr lang="fr-FR" sz="2000" i="1" dirty="0">
                <a:solidFill>
                  <a:schemeClr val="tx1">
                    <a:lumMod val="65000"/>
                    <a:lumOff val="35000"/>
                  </a:schemeClr>
                </a:solidFill>
                <a:latin typeface="Arial" panose="020B0604020202020204" pitchFamily="34" charset="0"/>
              </a:rPr>
              <a:t>«</a:t>
            </a:r>
            <a:r>
              <a:rPr lang="fr-FR" sz="2000" i="1" dirty="0">
                <a:solidFill>
                  <a:schemeClr val="bg1"/>
                </a:solidFill>
                <a:latin typeface="Arial" panose="020B0604020202020204" pitchFamily="34" charset="0"/>
              </a:rPr>
              <a:t> Nos magistrats ont bien connu ce mystère. Leurs robes rouges, leurs hermines dont ils s'emmaillotent en chats fourrés, les palais où ils jugent, les fleurs de lys, tout cet appareil auguste était fort nécessaire, et si les médecins n'avaient des soutanes et des mules, et que les docteurs n'eussent des bonnets carrés et des robes trop amples de quatre parties, jamais ils n'auraient dupé le monde qui ne peut résister à cette montre si authentique. S'ils avaient la véritable justice, et si les médecins avaient le vrai art de guérir, ils n'auraient que faire de bonnets carrés. La majesté de ces sciences serait assez vénérable d'elle-même, mais n'ayant que des sciences imaginaires il faut qu'ils prennent ces vains instruments qui frappent l'imagination à laquelle ils ont affaire et par là en effet, ils s'attirent le respect.</a:t>
            </a:r>
            <a:br>
              <a:rPr lang="fr-FR" sz="2000" i="1" dirty="0">
                <a:solidFill>
                  <a:schemeClr val="bg1"/>
                </a:solidFill>
                <a:latin typeface="Arial" panose="020B0604020202020204" pitchFamily="34" charset="0"/>
              </a:rPr>
            </a:br>
            <a:endParaRPr lang="fr-FR" sz="2000" dirty="0">
              <a:solidFill>
                <a:schemeClr val="bg1"/>
              </a:solidFill>
              <a:latin typeface="Verdana" panose="020B0604030504040204" pitchFamily="34" charset="0"/>
            </a:endParaRPr>
          </a:p>
          <a:p>
            <a:pPr algn="just"/>
            <a:r>
              <a:rPr lang="fr-FR" sz="2000" i="1" dirty="0">
                <a:solidFill>
                  <a:schemeClr val="bg1"/>
                </a:solidFill>
                <a:latin typeface="Arial" panose="020B0604020202020204" pitchFamily="34" charset="0"/>
              </a:rPr>
              <a:t>Les seuls gens de guerre ne se sont pas déguisés de la sorte parce qu'en effet leur part est plus essentielle. Ils s'établissent par la force, les autres par grimace.</a:t>
            </a:r>
          </a:p>
          <a:p>
            <a:pPr algn="just"/>
            <a:endParaRPr lang="fr-FR" sz="2000" i="1" dirty="0">
              <a:solidFill>
                <a:schemeClr val="bg1"/>
              </a:solidFill>
              <a:latin typeface="Arial" panose="020B0604020202020204" pitchFamily="34" charset="0"/>
            </a:endParaRPr>
          </a:p>
          <a:p>
            <a:pPr algn="just"/>
            <a:r>
              <a:rPr lang="fr-FR" sz="2000" i="1" dirty="0">
                <a:solidFill>
                  <a:schemeClr val="bg1"/>
                </a:solidFill>
                <a:latin typeface="Arial" panose="020B0604020202020204" pitchFamily="34" charset="0"/>
              </a:rPr>
              <a:t>PASCAL  DE L’IMAGINATION</a:t>
            </a:r>
            <a:endParaRPr lang="fr-FR" sz="2000" dirty="0">
              <a:solidFill>
                <a:schemeClr val="bg1"/>
              </a:solidFill>
              <a:latin typeface="Verdana" panose="020B0604030504040204" pitchFamily="34" charset="0"/>
            </a:endParaRPr>
          </a:p>
          <a:p>
            <a:br>
              <a:rPr lang="fr-FR" dirty="0">
                <a:solidFill>
                  <a:schemeClr val="bg1"/>
                </a:solidFill>
              </a:rPr>
            </a:br>
            <a:endParaRPr lang="fr-FR" dirty="0">
              <a:solidFill>
                <a:schemeClr val="bg1"/>
              </a:solidFill>
            </a:endParaRPr>
          </a:p>
        </p:txBody>
      </p:sp>
      <p:pic>
        <p:nvPicPr>
          <p:cNvPr id="9218" name="Picture 2" descr="RÃ©sultat de recherche d'images pour &quot;magistrat en tenue d'apparat&quot;">
            <a:extLst>
              <a:ext uri="{FF2B5EF4-FFF2-40B4-BE49-F238E27FC236}">
                <a16:creationId xmlns:a16="http://schemas.microsoft.com/office/drawing/2014/main" id="{22C5210A-00CD-4746-AEE2-E3A3B4757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5120" y="974659"/>
            <a:ext cx="3840480" cy="255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822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492" y="227152"/>
            <a:ext cx="11479427" cy="13880723"/>
          </a:xfrm>
          <a:prstGeom prst="rect">
            <a:avLst/>
          </a:prstGeom>
        </p:spPr>
        <p:txBody>
          <a:bodyPr wrap="square">
            <a:spAutoFit/>
          </a:bodyPr>
          <a:lstStyle/>
          <a:p>
            <a:r>
              <a:rPr lang="fr-FR" sz="1600" dirty="0"/>
              <a:t> </a:t>
            </a:r>
            <a:r>
              <a:rPr lang="fr-FR" sz="1600" u="sng" dirty="0"/>
              <a:t>TEXTE DE PASCAL </a:t>
            </a:r>
            <a:r>
              <a:rPr lang="fr-FR" sz="1600" dirty="0"/>
              <a:t> </a:t>
            </a:r>
          </a:p>
          <a:p>
            <a:pPr lvl="0"/>
            <a:r>
              <a:rPr lang="fr-FR" sz="1600" u="sng" dirty="0"/>
              <a:t>Critique sociale :</a:t>
            </a:r>
            <a:r>
              <a:rPr lang="fr-FR" sz="1600" dirty="0"/>
              <a:t> La critique des hommes de pouvoir qui abusent des faux semblants pour duper le monde.  </a:t>
            </a:r>
          </a:p>
          <a:p>
            <a:r>
              <a:rPr lang="fr-FR" sz="1600" dirty="0"/>
              <a:t> et  </a:t>
            </a:r>
            <a:r>
              <a:rPr lang="fr-FR" sz="1600" u="sng" dirty="0"/>
              <a:t>Critique de la faiblesse</a:t>
            </a:r>
            <a:r>
              <a:rPr lang="fr-FR" sz="1600" dirty="0"/>
              <a:t> des Hommes qui se laissent abuser par  leur imagination.</a:t>
            </a:r>
          </a:p>
          <a:p>
            <a:r>
              <a:rPr lang="fr-FR" sz="1600" dirty="0"/>
              <a:t> </a:t>
            </a:r>
          </a:p>
          <a:p>
            <a:r>
              <a:rPr lang="fr-FR" sz="1600" b="1" u="sng" dirty="0"/>
              <a:t>Critique des pouvoirs :</a:t>
            </a:r>
            <a:r>
              <a:rPr lang="fr-FR" sz="1600" b="1" dirty="0"/>
              <a:t>   La justice, la Science. </a:t>
            </a:r>
            <a:endParaRPr lang="fr-FR" sz="1600" dirty="0"/>
          </a:p>
          <a:p>
            <a:r>
              <a:rPr lang="fr-FR" sz="1600" b="1" dirty="0"/>
              <a:t> </a:t>
            </a:r>
            <a:endParaRPr lang="fr-FR" sz="1600" dirty="0"/>
          </a:p>
          <a:p>
            <a:r>
              <a:rPr lang="fr-FR" sz="1600" b="1" dirty="0"/>
              <a:t>Les hommes de « pouvoir » ont compris qu’il faut Impressionner le peuple  pour mieux faire accepter l’obéissance.   </a:t>
            </a:r>
            <a:endParaRPr lang="fr-FR" sz="1600" dirty="0"/>
          </a:p>
          <a:p>
            <a:r>
              <a:rPr lang="fr-FR" sz="1600" b="1" dirty="0"/>
              <a:t>Comment impressionner ? Jouer sur l’imagination.</a:t>
            </a:r>
            <a:endParaRPr lang="fr-FR" sz="1600" dirty="0"/>
          </a:p>
          <a:p>
            <a:r>
              <a:rPr lang="fr-FR" sz="1600" b="1" dirty="0"/>
              <a:t> Donner une grande importance aux apparences. (L’habit, le décor, la </a:t>
            </a:r>
            <a:r>
              <a:rPr lang="fr-FR" sz="1600" b="1" dirty="0" err="1"/>
              <a:t>la</a:t>
            </a:r>
            <a:r>
              <a:rPr lang="fr-FR" sz="1600" b="1" dirty="0"/>
              <a:t> cérémonie)  - Exemple : on voit une personne avec un vêtement brodé en or </a:t>
            </a:r>
            <a:r>
              <a:rPr lang="fr-FR" sz="1600" b="1" dirty="0">
                <a:sym typeface="Wingdings"/>
              </a:rPr>
              <a:t></a:t>
            </a:r>
            <a:r>
              <a:rPr lang="fr-FR" sz="1600" b="1" dirty="0"/>
              <a:t> l’imagination nous fait croire que la personne est très riche.  On dit que « L’habit ne fait pas le moine » pourtant l’imagination se laisse duper, séduire. </a:t>
            </a:r>
            <a:r>
              <a:rPr lang="fr-FR" sz="1600" b="1" dirty="0">
                <a:sym typeface="Wingdings"/>
              </a:rPr>
              <a:t></a:t>
            </a:r>
            <a:r>
              <a:rPr lang="fr-FR" sz="1600" b="1" dirty="0"/>
              <a:t> une maitresse d’erreur).</a:t>
            </a:r>
            <a:endParaRPr lang="fr-FR" sz="1600" dirty="0"/>
          </a:p>
          <a:p>
            <a:r>
              <a:rPr lang="fr-FR" sz="1600" dirty="0"/>
              <a:t>     </a:t>
            </a:r>
          </a:p>
          <a:p>
            <a:r>
              <a:rPr lang="fr-FR" sz="1600" dirty="0"/>
              <a:t>Pascal, pour assurer sa démonstration, a recours à  des exemples, celui des magistrats, des médecins, des docteurs.  Il décrit en détails les tenues d’apparat propre à ces  professions     -  cette description sert de fil directeur de la  satire.</a:t>
            </a:r>
          </a:p>
          <a:p>
            <a:r>
              <a:rPr lang="fr-FR" sz="1600" dirty="0"/>
              <a:t> </a:t>
            </a:r>
          </a:p>
          <a:p>
            <a:r>
              <a:rPr lang="fr-FR" sz="1600" dirty="0"/>
              <a:t>Les magistrats  veulent impressionner les justiciables par leur accoutrement. De cette manière,  « </a:t>
            </a:r>
            <a:r>
              <a:rPr lang="fr-FR" sz="1600" i="1" dirty="0"/>
              <a:t>ils s'attirent le respect</a:t>
            </a:r>
            <a:r>
              <a:rPr lang="fr-FR" sz="1600" dirty="0"/>
              <a:t> » du public dans les cours de justice (« </a:t>
            </a:r>
            <a:r>
              <a:rPr lang="fr-FR" sz="1600" i="1" dirty="0"/>
              <a:t>les palais où ils jugent</a:t>
            </a:r>
            <a:r>
              <a:rPr lang="fr-FR" sz="1600" dirty="0"/>
              <a:t> »).</a:t>
            </a:r>
          </a:p>
          <a:p>
            <a:r>
              <a:rPr lang="fr-FR" sz="1600" dirty="0"/>
              <a:t> </a:t>
            </a:r>
          </a:p>
          <a:p>
            <a:r>
              <a:rPr lang="fr-FR" sz="1600" dirty="0"/>
              <a:t>« Ainsi, ils s'enveloppent (expression imagée « </a:t>
            </a:r>
            <a:r>
              <a:rPr lang="fr-FR" sz="1600" i="1" dirty="0"/>
              <a:t>ils s'emmaillotent</a:t>
            </a:r>
            <a:r>
              <a:rPr lang="fr-FR" sz="1600" dirty="0"/>
              <a:t> ») dans des « </a:t>
            </a:r>
            <a:r>
              <a:rPr lang="fr-FR" sz="1600" i="1" dirty="0"/>
              <a:t>robes rouges</a:t>
            </a:r>
            <a:r>
              <a:rPr lang="fr-FR" sz="1600" dirty="0"/>
              <a:t> », dans leurs « </a:t>
            </a:r>
            <a:r>
              <a:rPr lang="fr-FR" sz="1600" i="1" dirty="0"/>
              <a:t>hermines </a:t>
            </a:r>
            <a:r>
              <a:rPr lang="fr-FR" sz="1600" dirty="0"/>
              <a:t>» (pardessus à rabat en fourrure blanche d'hermine). Pascal emploie une expression littéraire, familière dans le vocabulaire de la magistrature, pour se moquer de cet excès de faste, de cette pompe («</a:t>
            </a:r>
            <a:r>
              <a:rPr lang="fr-FR" sz="1600" i="1" dirty="0"/>
              <a:t> ils s'emmaillotent en chats fourrés</a:t>
            </a:r>
            <a:r>
              <a:rPr lang="fr-FR" sz="1600" dirty="0"/>
              <a:t> »). Autrefois, le « </a:t>
            </a:r>
            <a:r>
              <a:rPr lang="fr-FR" sz="1600" i="1" dirty="0"/>
              <a:t>chat fourré </a:t>
            </a:r>
            <a:r>
              <a:rPr lang="fr-FR" sz="1600" dirty="0"/>
              <a:t>» désignait de manière imagée le manteau de couleur blanche des hauts dignitaires de la Justice »</a:t>
            </a:r>
          </a:p>
          <a:p>
            <a:r>
              <a:rPr lang="fr-FR" sz="1600" dirty="0"/>
              <a:t> </a:t>
            </a:r>
          </a:p>
          <a:p>
            <a:r>
              <a:rPr lang="fr-FR" sz="1600" dirty="0"/>
              <a:t> Dans cette façon de s'habiller, Pascal y trouve une sorte de </a:t>
            </a:r>
            <a:r>
              <a:rPr lang="fr-FR" sz="1600" b="1" dirty="0"/>
              <a:t>mascarade</a:t>
            </a:r>
            <a:r>
              <a:rPr lang="fr-FR" sz="1600" dirty="0"/>
              <a:t> ; c’est une façon de frapper l’imagination, d’impressionner les personnes. </a:t>
            </a:r>
          </a:p>
          <a:p>
            <a:r>
              <a:rPr lang="fr-FR" sz="1600" dirty="0"/>
              <a:t> </a:t>
            </a:r>
          </a:p>
          <a:p>
            <a:r>
              <a:rPr lang="fr-FR" sz="1600" dirty="0"/>
              <a:t> Opposition apparence et réalité . </a:t>
            </a:r>
          </a:p>
          <a:p>
            <a:r>
              <a:rPr lang="fr-FR" sz="1600" b="1" dirty="0"/>
              <a:t>S’ils avaient la vraie justice pour les magistrats – Leurs décisions sont loin d’être juste. </a:t>
            </a:r>
            <a:endParaRPr lang="fr-FR" sz="1600" dirty="0"/>
          </a:p>
          <a:p>
            <a:r>
              <a:rPr lang="fr-FR" sz="1600" dirty="0"/>
              <a:t> </a:t>
            </a:r>
          </a:p>
          <a:p>
            <a:pPr lvl="0"/>
            <a:r>
              <a:rPr lang="fr-FR" sz="1600" dirty="0"/>
              <a:t>De cette manière, les gens de la Cour trompent leur monde : sans l'aspect somptueux de ces costumes judiciaires, « </a:t>
            </a:r>
            <a:r>
              <a:rPr lang="fr-FR" sz="1600" i="1" dirty="0"/>
              <a:t>jamais ils n'auraient dupé le monde qui ne peut résister à cette montre si authentique </a:t>
            </a:r>
            <a:r>
              <a:rPr lang="fr-FR" sz="1600" dirty="0"/>
              <a:t>». La « </a:t>
            </a:r>
            <a:r>
              <a:rPr lang="fr-FR" sz="1600" i="1" dirty="0"/>
              <a:t>montre </a:t>
            </a:r>
            <a:r>
              <a:rPr lang="fr-FR" sz="1600" dirty="0"/>
              <a:t>» dont il est question ici, c'est « </a:t>
            </a:r>
            <a:r>
              <a:rPr lang="fr-FR" sz="1600" i="1" dirty="0"/>
              <a:t>l'ostentation </a:t>
            </a:r>
            <a:r>
              <a:rPr lang="fr-FR" sz="1600" dirty="0"/>
              <a:t>» : ils cherchent à attirer l'attention sur eux, sur la dignité de leur rang ou de leur fonction. L'adjectif « </a:t>
            </a:r>
            <a:r>
              <a:rPr lang="fr-FR" sz="1600" i="1" dirty="0"/>
              <a:t>authentique </a:t>
            </a:r>
            <a:r>
              <a:rPr lang="fr-FR" sz="1600" dirty="0"/>
              <a:t>» et l'adverbe d'intensité «</a:t>
            </a:r>
            <a:r>
              <a:rPr lang="fr-FR" sz="1600" i="1" dirty="0"/>
              <a:t> si</a:t>
            </a:r>
            <a:r>
              <a:rPr lang="fr-FR" sz="1600" dirty="0"/>
              <a:t> » ont une valeur ironique. C'est une antiphrase : Pascal pense tout le contraire de ce qu'il prétend dire, pour lui, cette manière d'étaler le luxe de leurs parures vise à duper les gens. </a:t>
            </a:r>
          </a:p>
          <a:p>
            <a:pPr lvl="0"/>
            <a:r>
              <a:rPr lang="fr-FR" sz="1600" dirty="0"/>
              <a:t>Les juges le savent trop bien, ils « </a:t>
            </a:r>
            <a:r>
              <a:rPr lang="fr-FR" sz="1600" i="1" dirty="0"/>
              <a:t>ont bien connu ce mystère</a:t>
            </a:r>
            <a:r>
              <a:rPr lang="fr-FR" sz="1600" dirty="0"/>
              <a:t> », jugeant que cette façon de se vêtir (hyperbole « </a:t>
            </a:r>
            <a:r>
              <a:rPr lang="fr-FR" sz="1600" i="1" dirty="0"/>
              <a:t>cet appareil auguste </a:t>
            </a:r>
            <a:r>
              <a:rPr lang="fr-FR" sz="1600" dirty="0"/>
              <a:t>»), somme toute, « </a:t>
            </a:r>
            <a:r>
              <a:rPr lang="fr-FR" sz="1600" i="1" dirty="0"/>
              <a:t>était fort nécessaire</a:t>
            </a:r>
            <a:r>
              <a:rPr lang="fr-FR" sz="1600" dirty="0"/>
              <a:t> » pour impressionner ceux qui avaient affaire avec l'institution judiciaire. Pour l'auteur, ces toges, ces robes, ne sont que de « </a:t>
            </a:r>
            <a:r>
              <a:rPr lang="fr-FR" sz="1600" i="1" dirty="0"/>
              <a:t>vains instruments qui frappent l'imagination ».</a:t>
            </a:r>
            <a:r>
              <a:rPr lang="fr-FR" sz="1600" dirty="0"/>
              <a:t> L'emploi de l'adjectif péjoratif </a:t>
            </a:r>
            <a:r>
              <a:rPr lang="fr-FR" sz="1600" i="1" dirty="0"/>
              <a:t>« vain »</a:t>
            </a:r>
            <a:r>
              <a:rPr lang="fr-FR" sz="1600" dirty="0"/>
              <a:t> (avec le sens de faux, d'illusoire, tout ce qui dénote de la vanité) est nettement dépréciatif. </a:t>
            </a:r>
          </a:p>
          <a:p>
            <a:r>
              <a:rPr lang="fr-FR" sz="1600" dirty="0"/>
              <a:t> </a:t>
            </a:r>
          </a:p>
          <a:p>
            <a:r>
              <a:rPr lang="fr-FR" sz="1600" b="1" dirty="0"/>
              <a:t>S’ils avaient le vrai art de guérir pour les médecins.</a:t>
            </a:r>
            <a:endParaRPr lang="fr-FR" sz="1600" dirty="0"/>
          </a:p>
          <a:p>
            <a:r>
              <a:rPr lang="fr-FR" sz="1600" dirty="0"/>
              <a:t>L’exemple du médecin est plus bref mais tout aussi satirique ( s’ils avaient le véritable art de guérir).</a:t>
            </a:r>
          </a:p>
          <a:p>
            <a:r>
              <a:rPr lang="fr-FR" sz="1600" dirty="0"/>
              <a:t> </a:t>
            </a:r>
          </a:p>
          <a:p>
            <a:r>
              <a:rPr lang="fr-FR" sz="1600" dirty="0"/>
              <a:t>.</a:t>
            </a:r>
          </a:p>
          <a:p>
            <a:r>
              <a:rPr lang="fr-FR" sz="1600" dirty="0"/>
              <a:t> On peut généraliser la pensée de Pascal à l’ensemble de la société : </a:t>
            </a:r>
          </a:p>
          <a:p>
            <a:r>
              <a:rPr lang="fr-FR" sz="1600" dirty="0"/>
              <a:t>   </a:t>
            </a:r>
            <a:br>
              <a:rPr lang="fr-FR" sz="1600" dirty="0"/>
            </a:br>
            <a:r>
              <a:rPr lang="fr-FR" sz="1600" b="1" dirty="0"/>
              <a:t>Le jeu de l'être du paraître...</a:t>
            </a:r>
            <a:r>
              <a:rPr lang="fr-FR" sz="1600" dirty="0"/>
              <a:t>L'hypocrisie sociale, ce jeu des simulacres,   fonde toutes les relations humaines dans cette société hiérarchisée. </a:t>
            </a:r>
          </a:p>
          <a:p>
            <a:r>
              <a:rPr lang="fr-FR" sz="1600" dirty="0"/>
              <a:t>Pour être, il faut paraître. ont des fonctions, des rôles.  Tout, finalement,  n'est que fausse monnaie dans ce monde. La fausse grandeur, pour Pascal, est une vraie </a:t>
            </a:r>
          </a:p>
          <a:p>
            <a:r>
              <a:rPr lang="fr-FR" sz="1600" dirty="0"/>
              <a:t>petitesse d’esprit. </a:t>
            </a:r>
          </a:p>
          <a:p>
            <a:r>
              <a:rPr lang="fr-FR" sz="1600" dirty="0"/>
              <a:t> </a:t>
            </a:r>
          </a:p>
          <a:p>
            <a:r>
              <a:rPr lang="fr-FR" sz="1600" b="1" dirty="0"/>
              <a:t> Critique des Hommes :</a:t>
            </a:r>
            <a:r>
              <a:rPr lang="fr-FR" sz="1600" dirty="0"/>
              <a:t> « faibles d’esprit » ; incapable de bien raisonner ; séduit par les apparences ; ils se laissent  submerger  par l’imagination. </a:t>
            </a:r>
          </a:p>
          <a:p>
            <a:r>
              <a:rPr lang="fr-FR" sz="1600" dirty="0"/>
              <a:t> </a:t>
            </a:r>
          </a:p>
          <a:p>
            <a:r>
              <a:rPr lang="fr-FR" sz="1600" dirty="0"/>
              <a:t> </a:t>
            </a:r>
          </a:p>
          <a:p>
            <a:r>
              <a:rPr lang="fr-FR" sz="1600" dirty="0"/>
              <a:t> </a:t>
            </a:r>
          </a:p>
        </p:txBody>
      </p:sp>
    </p:spTree>
    <p:extLst>
      <p:ext uri="{BB962C8B-B14F-4D97-AF65-F5344CB8AC3E}">
        <p14:creationId xmlns:p14="http://schemas.microsoft.com/office/powerpoint/2010/main" val="2442732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8C3F614-D0FC-46BA-AE4B-097E9DD2AE8B}"/>
              </a:ext>
            </a:extLst>
          </p:cNvPr>
          <p:cNvSpPr txBox="1"/>
          <p:nvPr/>
        </p:nvSpPr>
        <p:spPr>
          <a:xfrm>
            <a:off x="1564640" y="304800"/>
            <a:ext cx="9062720" cy="646331"/>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p:spPr>
        <p:txBody>
          <a:bodyPr wrap="square" rtlCol="0">
            <a:spAutoFit/>
          </a:bodyPr>
          <a:lstStyle/>
          <a:p>
            <a:r>
              <a:rPr lang="fr-FR" sz="3600" dirty="0"/>
              <a:t>Illusion individuelles et collectives</a:t>
            </a:r>
          </a:p>
        </p:txBody>
      </p:sp>
      <p:sp>
        <p:nvSpPr>
          <p:cNvPr id="3" name="ZoneTexte 2"/>
          <p:cNvSpPr txBox="1"/>
          <p:nvPr/>
        </p:nvSpPr>
        <p:spPr>
          <a:xfrm>
            <a:off x="988603" y="1056942"/>
            <a:ext cx="11153614" cy="1754326"/>
          </a:xfrm>
          <a:prstGeom prst="rect">
            <a:avLst/>
          </a:prstGeom>
          <a:noFill/>
        </p:spPr>
        <p:txBody>
          <a:bodyPr wrap="square" rtlCol="0">
            <a:spAutoFit/>
          </a:bodyPr>
          <a:lstStyle/>
          <a:p>
            <a:r>
              <a:rPr lang="fr-FR" sz="5400" dirty="0"/>
              <a:t>C/ Illusion collective</a:t>
            </a:r>
          </a:p>
          <a:p>
            <a:endParaRPr lang="fr-FR" dirty="0"/>
          </a:p>
          <a:p>
            <a:endParaRPr lang="fr-FR" dirty="0"/>
          </a:p>
          <a:p>
            <a:endParaRPr lang="fr-FR" dirty="0"/>
          </a:p>
        </p:txBody>
      </p:sp>
      <p:pic>
        <p:nvPicPr>
          <p:cNvPr id="4" name="Picture 6" descr="RÃ©sultat de recherche d'images pour &quot;image plusieurs bonhomme&quot;">
            <a:extLst>
              <a:ext uri="{FF2B5EF4-FFF2-40B4-BE49-F238E27FC236}">
                <a16:creationId xmlns:a16="http://schemas.microsoft.com/office/drawing/2014/main" id="{15A409F3-D5CD-4A6E-B1C8-8D3867C0A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1" y="1934104"/>
            <a:ext cx="9433728" cy="5020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479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croir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837901" y="373487"/>
            <a:ext cx="6117465" cy="6955750"/>
          </a:xfrm>
          <a:prstGeom prst="rect">
            <a:avLst/>
          </a:prstGeom>
          <a:noFill/>
        </p:spPr>
        <p:txBody>
          <a:bodyPr wrap="square" rtlCol="0">
            <a:spAutoFit/>
          </a:bodyPr>
          <a:lstStyle/>
          <a:p>
            <a:r>
              <a:rPr lang="fr-FR" sz="3200" dirty="0"/>
              <a:t>             CROIRE </a:t>
            </a:r>
          </a:p>
          <a:p>
            <a:endParaRPr lang="fr-FR" dirty="0"/>
          </a:p>
          <a:p>
            <a:r>
              <a:rPr lang="fr-FR" sz="2400" dirty="0">
                <a:solidFill>
                  <a:srgbClr val="FF0000"/>
                </a:solidFill>
              </a:rPr>
              <a:t>Être certain de l'existence de quelqu'un, de quelque chose, de la véracité de quelque chose : Croire aux revenants.</a:t>
            </a:r>
          </a:p>
          <a:p>
            <a:endParaRPr lang="fr-FR" sz="2400" dirty="0">
              <a:solidFill>
                <a:srgbClr val="FF0000"/>
              </a:solidFill>
            </a:endParaRPr>
          </a:p>
          <a:p>
            <a:r>
              <a:rPr lang="fr-FR" sz="2400" dirty="0">
                <a:solidFill>
                  <a:srgbClr val="FF0000"/>
                </a:solidFill>
              </a:rPr>
              <a:t>Tenir quelque chose pour véritable, vrai, vraisemblable ou possible : Tout le monde a cru à un accident.</a:t>
            </a:r>
          </a:p>
          <a:p>
            <a:endParaRPr lang="fr-FR" sz="2400" dirty="0">
              <a:solidFill>
                <a:srgbClr val="FF0000"/>
              </a:solidFill>
            </a:endParaRPr>
          </a:p>
          <a:p>
            <a:r>
              <a:rPr lang="fr-FR" sz="2400" dirty="0">
                <a:solidFill>
                  <a:srgbClr val="FF0000"/>
                </a:solidFill>
              </a:rPr>
              <a:t>Être persuadé de l'efficacité de quelque chose ; se fier à, s'en rapporter à : Croire en la médecine.</a:t>
            </a:r>
          </a:p>
          <a:p>
            <a:endParaRPr lang="fr-FR" sz="2400" dirty="0">
              <a:solidFill>
                <a:srgbClr val="FF0000"/>
              </a:solidFill>
            </a:endParaRPr>
          </a:p>
          <a:p>
            <a:r>
              <a:rPr lang="fr-FR" sz="2400" dirty="0">
                <a:solidFill>
                  <a:srgbClr val="FF0000"/>
                </a:solidFill>
              </a:rPr>
              <a:t>Avoir confiance en quelqu'un, avoir foi en ses actions, son avenir, ses possibilités</a:t>
            </a:r>
          </a:p>
          <a:p>
            <a:endParaRPr lang="fr-FR" sz="2400" dirty="0">
              <a:solidFill>
                <a:srgbClr val="FF0000"/>
              </a:solidFill>
            </a:endParaRPr>
          </a:p>
          <a:p>
            <a:endParaRPr lang="fr-FR" dirty="0"/>
          </a:p>
          <a:p>
            <a:endParaRPr lang="fr-FR" dirty="0"/>
          </a:p>
        </p:txBody>
      </p:sp>
      <p:sp>
        <p:nvSpPr>
          <p:cNvPr id="3" name="Rectangle 2"/>
          <p:cNvSpPr/>
          <p:nvPr/>
        </p:nvSpPr>
        <p:spPr>
          <a:xfrm rot="20458240">
            <a:off x="-77274" y="1166015"/>
            <a:ext cx="2962142" cy="923330"/>
          </a:xfrm>
          <a:prstGeom prst="rect">
            <a:avLst/>
          </a:prstGeom>
          <a:noFill/>
        </p:spPr>
        <p:txBody>
          <a:bodyPr wrap="square" lIns="91440" tIns="45720" rIns="91440" bIns="45720">
            <a:spAutoFit/>
          </a:bodyPr>
          <a:lstStyle/>
          <a:p>
            <a:pPr algn="ctr"/>
            <a:r>
              <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Douter</a:t>
            </a:r>
            <a:endParaRPr lang="fr-F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rot="1209184">
            <a:off x="8743510" y="556283"/>
            <a:ext cx="3393309" cy="923330"/>
          </a:xfrm>
          <a:prstGeom prst="rect">
            <a:avLst/>
          </a:prstGeom>
          <a:noFill/>
        </p:spPr>
        <p:txBody>
          <a:bodyPr wrap="square" lIns="91440" tIns="45720" rIns="91440" bIns="45720">
            <a:spAutoFit/>
          </a:bodyPr>
          <a:lstStyle/>
          <a:p>
            <a:pPr algn="ctr"/>
            <a:r>
              <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Connaitre</a:t>
            </a:r>
            <a:endParaRPr lang="fr-F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59181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397B874-CB4F-4E5F-A9B4-B5BD5776D436}"/>
              </a:ext>
            </a:extLst>
          </p:cNvPr>
          <p:cNvSpPr txBox="1"/>
          <p:nvPr/>
        </p:nvSpPr>
        <p:spPr>
          <a:xfrm>
            <a:off x="511494" y="-58451"/>
            <a:ext cx="3918266" cy="850931"/>
          </a:xfrm>
          <a:prstGeom prst="rect">
            <a:avLst/>
          </a:prstGeom>
          <a:noFill/>
        </p:spPr>
        <p:txBody>
          <a:bodyPr wrap="square" rtlCol="0">
            <a:spAutoFit/>
          </a:bodyPr>
          <a:lstStyle/>
          <a:p>
            <a:r>
              <a:rPr lang="fr-FR" sz="4800" dirty="0"/>
              <a:t> </a:t>
            </a:r>
          </a:p>
        </p:txBody>
      </p:sp>
      <p:pic>
        <p:nvPicPr>
          <p:cNvPr id="5122" name="Picture 2" descr="RÃ©sultat de recherche d'images pour &quot;superstitions&quot;">
            <a:extLst>
              <a:ext uri="{FF2B5EF4-FFF2-40B4-BE49-F238E27FC236}">
                <a16:creationId xmlns:a16="http://schemas.microsoft.com/office/drawing/2014/main" id="{0C639CB2-E10E-4D89-8E66-B21EFE7E6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301" y="5775174"/>
            <a:ext cx="2027397" cy="10833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Ã©sultat de recherche d'images pour &quot;superstitions&quot;">
            <a:extLst>
              <a:ext uri="{FF2B5EF4-FFF2-40B4-BE49-F238E27FC236}">
                <a16:creationId xmlns:a16="http://schemas.microsoft.com/office/drawing/2014/main" id="{A6C785F0-E84A-475E-9F42-C31B7B62B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8376" y="5102761"/>
            <a:ext cx="1786208" cy="15018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Ã©sultat de recherche d'images pour &quot;spectre fantome&quot;">
            <a:extLst>
              <a:ext uri="{FF2B5EF4-FFF2-40B4-BE49-F238E27FC236}">
                <a16:creationId xmlns:a16="http://schemas.microsoft.com/office/drawing/2014/main" id="{FB57A4F7-81EF-4D75-BFF3-03586F102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8822" y="253366"/>
            <a:ext cx="1875990" cy="14069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AAE2068-226D-4E15-945E-F0CC73571C29}"/>
              </a:ext>
            </a:extLst>
          </p:cNvPr>
          <p:cNvSpPr/>
          <p:nvPr/>
        </p:nvSpPr>
        <p:spPr>
          <a:xfrm>
            <a:off x="6412548" y="1860285"/>
            <a:ext cx="6096000" cy="3170099"/>
          </a:xfrm>
          <a:prstGeom prst="rect">
            <a:avLst/>
          </a:prstGeom>
        </p:spPr>
        <p:txBody>
          <a:bodyPr>
            <a:spAutoFit/>
          </a:bodyPr>
          <a:lstStyle/>
          <a:p>
            <a:r>
              <a:rPr lang="fr-FR" sz="2000" dirty="0"/>
              <a:t>Avant de finir je vous ferai cette seule observation le désir qu’ont les hommes de raconter les choses non comme elles sont, mais comme ils voudraient qu’elles fussent, est particulièrement reconnaissable dans les récits sur les fantômes et les spectres la raison primitive en est, je crois, qu’en l’absence de témoins autres que les narrateurs eux-mêmes, on peut inventer à son gré, ajouter ou supprimer des circonstances selon son bon plaisir, sans avoir à craindre de contradicteur   Baruch de  SPINOZA </a:t>
            </a:r>
          </a:p>
        </p:txBody>
      </p:sp>
      <p:sp>
        <p:nvSpPr>
          <p:cNvPr id="5" name="Rectangle 4">
            <a:extLst>
              <a:ext uri="{FF2B5EF4-FFF2-40B4-BE49-F238E27FC236}">
                <a16:creationId xmlns:a16="http://schemas.microsoft.com/office/drawing/2014/main" id="{FC4656B9-9084-499B-A52C-D03A959D1CF9}"/>
              </a:ext>
            </a:extLst>
          </p:cNvPr>
          <p:cNvSpPr/>
          <p:nvPr/>
        </p:nvSpPr>
        <p:spPr>
          <a:xfrm>
            <a:off x="166054" y="1059400"/>
            <a:ext cx="6096000" cy="4801314"/>
          </a:xfrm>
          <a:prstGeom prst="rect">
            <a:avLst/>
          </a:prstGeom>
        </p:spPr>
        <p:txBody>
          <a:bodyPr>
            <a:spAutoFit/>
          </a:bodyPr>
          <a:lstStyle/>
          <a:p>
            <a:r>
              <a:rPr lang="fr-FR" dirty="0"/>
              <a:t>Monsieur,</a:t>
            </a:r>
          </a:p>
          <a:p>
            <a:r>
              <a:rPr lang="fr-FR" dirty="0"/>
              <a:t>Je vous écris par désir de connaître votre opinion sur les apparitions, les spectres ou les esprits. Croyez-vous en leur existence Combien de temps vous paraît-il qu’elle dure Les uns en effet les croient immortels, d’autres mortels. Il me serait pénible de continuer à ne pas savoir ce que vous en pensez. Une chose est certaine les Anciens y ont cru. Les théologiens et les philosophes modernes admettent jusqu’à présent l’existence de créatures de cette sorte, bien qu’ils ne s’entendent pas sur leur essence. Les uns les composent d’une matière très ténue et les autres prétendent que ce sont des êtres spirituels. (...) Certainement si vous accordez l’existence des fantômes, vous ne croyez cependant pas, comme les défenseurs de la religion romaine, que ce sont des âmes de personnes défuntes. Je m’arrête là et j’attends votre réponse.</a:t>
            </a:r>
            <a:br>
              <a:rPr lang="fr-FR" dirty="0"/>
            </a:br>
            <a:r>
              <a:rPr lang="fr-FR" dirty="0"/>
              <a:t>Hugo </a:t>
            </a:r>
            <a:r>
              <a:rPr lang="fr-FR" dirty="0" err="1"/>
              <a:t>Boxel</a:t>
            </a:r>
            <a:r>
              <a:rPr lang="fr-FR" dirty="0"/>
              <a:t>, docteur en droit.</a:t>
            </a:r>
            <a:br>
              <a:rPr lang="fr-FR" dirty="0"/>
            </a:br>
            <a:r>
              <a:rPr lang="fr-FR" i="1" dirty="0" err="1"/>
              <a:t>Gorcum</a:t>
            </a:r>
            <a:r>
              <a:rPr lang="fr-FR" i="1" dirty="0"/>
              <a:t>, le 14 septembre 1674</a:t>
            </a:r>
            <a:endParaRPr lang="fr-FR" dirty="0"/>
          </a:p>
        </p:txBody>
      </p:sp>
      <p:sp>
        <p:nvSpPr>
          <p:cNvPr id="9" name="ZoneTexte 8">
            <a:extLst>
              <a:ext uri="{FF2B5EF4-FFF2-40B4-BE49-F238E27FC236}">
                <a16:creationId xmlns:a16="http://schemas.microsoft.com/office/drawing/2014/main" id="{2F302678-4AEE-42D5-A7F4-F0925C16BDD1}"/>
              </a:ext>
            </a:extLst>
          </p:cNvPr>
          <p:cNvSpPr txBox="1"/>
          <p:nvPr/>
        </p:nvSpPr>
        <p:spPr>
          <a:xfrm>
            <a:off x="2470627" y="70486"/>
            <a:ext cx="4998559" cy="83099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r>
              <a:rPr lang="fr-FR" sz="4800" dirty="0"/>
              <a:t>Les superstitions</a:t>
            </a:r>
          </a:p>
        </p:txBody>
      </p:sp>
    </p:spTree>
    <p:extLst>
      <p:ext uri="{BB962C8B-B14F-4D97-AF65-F5344CB8AC3E}">
        <p14:creationId xmlns:p14="http://schemas.microsoft.com/office/powerpoint/2010/main" val="2107263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F02437F-C704-43A9-B739-83613C5F8D92}"/>
              </a:ext>
            </a:extLst>
          </p:cNvPr>
          <p:cNvSpPr txBox="1"/>
          <p:nvPr/>
        </p:nvSpPr>
        <p:spPr>
          <a:xfrm>
            <a:off x="511494" y="-58451"/>
            <a:ext cx="9607866" cy="830997"/>
          </a:xfrm>
          <a:prstGeom prst="rect">
            <a:avLst/>
          </a:prstGeom>
          <a:noFill/>
        </p:spPr>
        <p:txBody>
          <a:bodyPr wrap="square" rtlCol="0">
            <a:spAutoFit/>
          </a:bodyPr>
          <a:lstStyle/>
          <a:p>
            <a:r>
              <a:rPr lang="fr-FR" sz="4800" dirty="0"/>
              <a:t>Les croyances religieuses selon FREUD</a:t>
            </a:r>
          </a:p>
        </p:txBody>
      </p:sp>
      <p:sp>
        <p:nvSpPr>
          <p:cNvPr id="3" name="Rectangle 2">
            <a:extLst>
              <a:ext uri="{FF2B5EF4-FFF2-40B4-BE49-F238E27FC236}">
                <a16:creationId xmlns:a16="http://schemas.microsoft.com/office/drawing/2014/main" id="{C0A70049-4473-4FDE-9148-48CF193B200B}"/>
              </a:ext>
            </a:extLst>
          </p:cNvPr>
          <p:cNvSpPr/>
          <p:nvPr/>
        </p:nvSpPr>
        <p:spPr>
          <a:xfrm>
            <a:off x="174466" y="772546"/>
            <a:ext cx="9944894" cy="6247864"/>
          </a:xfrm>
          <a:prstGeom prst="rect">
            <a:avLst/>
          </a:prstGeom>
          <a:gradFill>
            <a:gsLst>
              <a:gs pos="65133">
                <a:srgbClr val="B5C7E7"/>
              </a:gs>
              <a:gs pos="56267">
                <a:srgbClr val="BECEEA"/>
              </a:gs>
              <a:gs pos="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r>
              <a:rPr lang="fr-FR" sz="2000" dirty="0">
                <a:latin typeface="Cabin"/>
              </a:rPr>
              <a:t>Les idées religieuses, qui professent d'être des dogmes, ne sont pas le résidu de l'expérience ou le résultat final de la réflexion : elles sont des illusions, la réalisation des désirs les plus anciens, les plus forts, les plus pressants de l'humanité; le secret de leur force est la force de ces désirs. Nous le savons déjà : l'impression terrifiante de la détresse infantile avait éveillé le besoin d'être protégé - protégé en étant aimé - besoin auquel le père a satisfait; la reconnaissance du fait que cette détresse dure toute la vie a fait que l'homme s'est cramponné à un père, à un père cette fois plus puissant. L'angoisse humaine en face des dangers de la vie s'apaise à la pensée du règne bienveillant de la Providence divine, l'institution d'un ordre moral de l'univers assure la réalisation des exigences de la justice, si souvent demeurées irréalisées dans les civilisations humaines, et la prolongation de l'existence terrestre par une vie future fournit les cadres de temps et de lieu où ces désirs se réaliseront. Des réponses aux questions que se pose la curiosité humaine touchant ces énigmes : la genèse de l'univers, le rapport entre le corporel et le spirituel, s'élaborent suivant les prémisses du système religieux. Et c'est un formidable allégement pour l'âme individuelle que de voir les conflits de l'enfance émanés du complexe paternel - conflits jamais entièrement résolus - , lui être pour ainsi dire enlevés et recevoir une solution acceptée de tous. (...) Nous le répéterons : les doctrines religieuses sont toutes des illusions, on ne peut les prouver, et personne ne peut être contraint à les tenir pour vraies, à y croire.  </a:t>
            </a:r>
            <a:r>
              <a:rPr lang="fr-FR" sz="2000" u="sng" dirty="0">
                <a:latin typeface="Cabin"/>
              </a:rPr>
              <a:t>L'avenir d'une illusion </a:t>
            </a:r>
            <a:endParaRPr lang="fr-FR" sz="2000" dirty="0">
              <a:latin typeface="Cabin"/>
            </a:endParaRPr>
          </a:p>
          <a:p>
            <a:r>
              <a:rPr lang="fr-FR" sz="2000" b="1" dirty="0">
                <a:latin typeface="Cabin"/>
              </a:rPr>
              <a:t>                                                                              Freud, L’avenir d’une illusion </a:t>
            </a:r>
            <a:r>
              <a:rPr lang="fr-FR" sz="2000" u="sng" dirty="0">
                <a:latin typeface="Cabin"/>
              </a:rPr>
              <a:t> </a:t>
            </a:r>
            <a:r>
              <a:rPr lang="fr-FR" sz="2000" dirty="0">
                <a:latin typeface="Cabin"/>
              </a:rPr>
              <a:t>(1927).</a:t>
            </a:r>
            <a:endParaRPr lang="fr-FR" sz="2000" b="0" i="0" dirty="0">
              <a:effectLst/>
              <a:latin typeface="Cabin"/>
            </a:endParaRPr>
          </a:p>
        </p:txBody>
      </p:sp>
      <p:pic>
        <p:nvPicPr>
          <p:cNvPr id="7170" name="Picture 2">
            <a:extLst>
              <a:ext uri="{FF2B5EF4-FFF2-40B4-BE49-F238E27FC236}">
                <a16:creationId xmlns:a16="http://schemas.microsoft.com/office/drawing/2014/main" id="{08D0A405-26BE-45F3-B87D-873CC74A4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8590" y="1333500"/>
            <a:ext cx="8001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055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11000" b="-11000"/>
          </a:stretch>
        </a:blip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48C34C0-08C2-4653-9DB3-67B7B72968DA}"/>
              </a:ext>
            </a:extLst>
          </p:cNvPr>
          <p:cNvSpPr txBox="1"/>
          <p:nvPr/>
        </p:nvSpPr>
        <p:spPr>
          <a:xfrm>
            <a:off x="487680" y="387737"/>
            <a:ext cx="10302240" cy="1015663"/>
          </a:xfrm>
          <a:prstGeom prst="rect">
            <a:avLst/>
          </a:prstGeom>
          <a:noFill/>
        </p:spPr>
        <p:txBody>
          <a:bodyPr wrap="square" rtlCol="0">
            <a:spAutoFit/>
          </a:bodyPr>
          <a:lstStyle/>
          <a:p>
            <a:r>
              <a:rPr lang="fr-FR" sz="6000" dirty="0">
                <a:solidFill>
                  <a:schemeClr val="tx1">
                    <a:lumMod val="95000"/>
                    <a:lumOff val="5000"/>
                  </a:schemeClr>
                </a:solidFill>
              </a:rPr>
              <a:t>Les idéologies</a:t>
            </a:r>
          </a:p>
        </p:txBody>
      </p:sp>
      <p:sp>
        <p:nvSpPr>
          <p:cNvPr id="4" name="ZoneTexte 3">
            <a:extLst>
              <a:ext uri="{FF2B5EF4-FFF2-40B4-BE49-F238E27FC236}">
                <a16:creationId xmlns:a16="http://schemas.microsoft.com/office/drawing/2014/main" id="{D816F626-CD29-417D-B0C3-1C4125F854EE}"/>
              </a:ext>
            </a:extLst>
          </p:cNvPr>
          <p:cNvSpPr txBox="1"/>
          <p:nvPr/>
        </p:nvSpPr>
        <p:spPr>
          <a:xfrm>
            <a:off x="5628640" y="794732"/>
            <a:ext cx="6360160" cy="954107"/>
          </a:xfrm>
          <a:prstGeom prst="rect">
            <a:avLst/>
          </a:prstGeom>
          <a:noFill/>
        </p:spPr>
        <p:txBody>
          <a:bodyPr wrap="square" rtlCol="0">
            <a:spAutoFit/>
          </a:bodyPr>
          <a:lstStyle/>
          <a:p>
            <a:r>
              <a:rPr lang="fr-FR" dirty="0"/>
              <a:t> </a:t>
            </a:r>
            <a:r>
              <a:rPr lang="fr-FR" sz="2800" dirty="0"/>
              <a:t> Les idéologies comportent elles toutes une forme d’illusion ?</a:t>
            </a:r>
          </a:p>
        </p:txBody>
      </p:sp>
      <p:sp>
        <p:nvSpPr>
          <p:cNvPr id="5" name="ZoneTexte 4">
            <a:extLst>
              <a:ext uri="{FF2B5EF4-FFF2-40B4-BE49-F238E27FC236}">
                <a16:creationId xmlns:a16="http://schemas.microsoft.com/office/drawing/2014/main" id="{EEA5A380-1576-4205-9AAF-E5A536582723}"/>
              </a:ext>
            </a:extLst>
          </p:cNvPr>
          <p:cNvSpPr txBox="1"/>
          <p:nvPr/>
        </p:nvSpPr>
        <p:spPr>
          <a:xfrm>
            <a:off x="3852643" y="5580378"/>
            <a:ext cx="7254240" cy="1323439"/>
          </a:xfrm>
          <a:prstGeom prst="rect">
            <a:avLst/>
          </a:prstGeom>
          <a:noFill/>
        </p:spPr>
        <p:txBody>
          <a:bodyPr wrap="square" rtlCol="0">
            <a:spAutoFit/>
          </a:bodyPr>
          <a:lstStyle/>
          <a:p>
            <a:r>
              <a:rPr lang="fr-FR" sz="4000" dirty="0">
                <a:hlinkClick r:id="rId5"/>
              </a:rPr>
              <a:t>https://www.youtube.com/watch?v=vAd-mGZTqAk</a:t>
            </a:r>
            <a:endParaRPr lang="fr-FR" sz="4000" dirty="0"/>
          </a:p>
        </p:txBody>
      </p:sp>
    </p:spTree>
    <p:extLst>
      <p:ext uri="{BB962C8B-B14F-4D97-AF65-F5344CB8AC3E}">
        <p14:creationId xmlns:p14="http://schemas.microsoft.com/office/powerpoint/2010/main" val="629075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7976D69-D9F4-40EC-B79A-FA2F72ADD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120" y="1459178"/>
            <a:ext cx="9326880" cy="5398822"/>
          </a:xfrm>
          <a:prstGeom prst="rect">
            <a:avLst/>
          </a:prstGeom>
        </p:spPr>
      </p:pic>
      <p:pic>
        <p:nvPicPr>
          <p:cNvPr id="2" name="Image 1" descr="Propagande, Arte, Bernays, Publicité, Consentement,">
            <a:extLst>
              <a:ext uri="{FF2B5EF4-FFF2-40B4-BE49-F238E27FC236}">
                <a16:creationId xmlns:a16="http://schemas.microsoft.com/office/drawing/2014/main" id="{C9C1F5FD-1A16-4A1E-96C3-2BBB25BFDFC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334885" cy="1459178"/>
          </a:xfrm>
          <a:prstGeom prst="rect">
            <a:avLst/>
          </a:prstGeom>
          <a:noFill/>
          <a:ln>
            <a:noFill/>
          </a:ln>
        </p:spPr>
      </p:pic>
      <p:sp>
        <p:nvSpPr>
          <p:cNvPr id="5" name="ZoneTexte 4">
            <a:extLst>
              <a:ext uri="{FF2B5EF4-FFF2-40B4-BE49-F238E27FC236}">
                <a16:creationId xmlns:a16="http://schemas.microsoft.com/office/drawing/2014/main" id="{33BB0DDA-E1BE-459E-A079-E8D34D2A3E95}"/>
              </a:ext>
            </a:extLst>
          </p:cNvPr>
          <p:cNvSpPr txBox="1"/>
          <p:nvPr/>
        </p:nvSpPr>
        <p:spPr>
          <a:xfrm>
            <a:off x="7356157" y="0"/>
            <a:ext cx="4835843" cy="1538883"/>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txBody>
          <a:bodyPr wrap="square" rtlCol="0">
            <a:spAutoFit/>
          </a:bodyPr>
          <a:lstStyle/>
          <a:p>
            <a:endParaRPr lang="fr-FR" dirty="0"/>
          </a:p>
          <a:p>
            <a:pPr algn="ctr"/>
            <a:r>
              <a:rPr lang="fr-FR" sz="2800" dirty="0"/>
              <a:t>DOCUMENTAIRE</a:t>
            </a:r>
          </a:p>
          <a:p>
            <a:pPr algn="ctr"/>
            <a:r>
              <a:rPr lang="fr-FR" sz="2000" b="1" dirty="0"/>
              <a:t>      Jimmy </a:t>
            </a:r>
            <a:r>
              <a:rPr lang="fr-FR" sz="2000" b="1" dirty="0" err="1"/>
              <a:t>Leipold</a:t>
            </a:r>
            <a:r>
              <a:rPr lang="fr-FR" sz="2000" b="1" dirty="0"/>
              <a:t>   2017</a:t>
            </a:r>
            <a:endParaRPr lang="fr-FR" sz="2000" dirty="0"/>
          </a:p>
          <a:p>
            <a:pPr algn="ctr"/>
            <a:r>
              <a:rPr lang="fr-FR" sz="2800" dirty="0"/>
              <a:t> </a:t>
            </a:r>
          </a:p>
        </p:txBody>
      </p:sp>
      <p:sp>
        <p:nvSpPr>
          <p:cNvPr id="6" name="ZoneTexte 5">
            <a:extLst>
              <a:ext uri="{FF2B5EF4-FFF2-40B4-BE49-F238E27FC236}">
                <a16:creationId xmlns:a16="http://schemas.microsoft.com/office/drawing/2014/main" id="{C1E7280F-C57D-4BDE-9B5F-53D4496D3B6A}"/>
              </a:ext>
            </a:extLst>
          </p:cNvPr>
          <p:cNvSpPr txBox="1"/>
          <p:nvPr/>
        </p:nvSpPr>
        <p:spPr>
          <a:xfrm>
            <a:off x="0" y="1508105"/>
            <a:ext cx="2682240" cy="4955203"/>
          </a:xfrm>
          <a:prstGeom prst="rect">
            <a:avLst/>
          </a:prstGeom>
          <a:noFill/>
        </p:spPr>
        <p:txBody>
          <a:bodyPr wrap="square" rtlCol="0">
            <a:spAutoFit/>
          </a:bodyPr>
          <a:lstStyle/>
          <a:p>
            <a:pPr algn="ctr"/>
            <a:r>
              <a:rPr lang="fr-FR" sz="2400" b="1" dirty="0"/>
              <a:t> </a:t>
            </a:r>
            <a:r>
              <a:rPr lang="fr-FR" sz="2800" b="1" dirty="0"/>
              <a:t>« Connaître l’art d’impressionner les foules, c’est connaître l’art de les gouverner »</a:t>
            </a:r>
            <a:endParaRPr lang="fr-FR" sz="2800" dirty="0"/>
          </a:p>
          <a:p>
            <a:pPr algn="ctr"/>
            <a:r>
              <a:rPr lang="fr-FR" sz="2800" b="1" dirty="0"/>
              <a:t>                                                                        Gustave le bon </a:t>
            </a:r>
          </a:p>
          <a:p>
            <a:pPr algn="ctr"/>
            <a:r>
              <a:rPr lang="fr-FR" sz="2800" b="1" u="sng" dirty="0"/>
              <a:t> La psychologie des foules</a:t>
            </a:r>
          </a:p>
          <a:p>
            <a:endParaRPr lang="fr-FR" b="1" u="sng" dirty="0"/>
          </a:p>
          <a:p>
            <a:r>
              <a:rPr lang="fr-FR" b="1" dirty="0"/>
              <a:t> </a:t>
            </a:r>
            <a:endParaRPr lang="fr-FR" dirty="0"/>
          </a:p>
        </p:txBody>
      </p:sp>
      <p:sp>
        <p:nvSpPr>
          <p:cNvPr id="7" name="ZoneTexte 6">
            <a:extLst>
              <a:ext uri="{FF2B5EF4-FFF2-40B4-BE49-F238E27FC236}">
                <a16:creationId xmlns:a16="http://schemas.microsoft.com/office/drawing/2014/main" id="{48D7B1D1-EA02-4CDF-88B5-0642B2FDCF5D}"/>
              </a:ext>
            </a:extLst>
          </p:cNvPr>
          <p:cNvSpPr txBox="1"/>
          <p:nvPr/>
        </p:nvSpPr>
        <p:spPr>
          <a:xfrm>
            <a:off x="0" y="5892800"/>
            <a:ext cx="2682240" cy="646331"/>
          </a:xfrm>
          <a:prstGeom prst="rect">
            <a:avLst/>
          </a:prstGeom>
          <a:noFill/>
        </p:spPr>
        <p:txBody>
          <a:bodyPr wrap="square" rtlCol="0">
            <a:spAutoFit/>
          </a:bodyPr>
          <a:lstStyle/>
          <a:p>
            <a:r>
              <a:rPr lang="fr-FR" dirty="0">
                <a:hlinkClick r:id="rId5"/>
              </a:rPr>
              <a:t>https://www.dailymotion.com/video/x6kqf6i</a:t>
            </a:r>
            <a:endParaRPr lang="fr-FR" dirty="0"/>
          </a:p>
        </p:txBody>
      </p:sp>
    </p:spTree>
    <p:extLst>
      <p:ext uri="{BB962C8B-B14F-4D97-AF65-F5344CB8AC3E}">
        <p14:creationId xmlns:p14="http://schemas.microsoft.com/office/powerpoint/2010/main" val="290036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AF90E-FA96-4BDB-90B8-B6E8E9CBB6FA}"/>
              </a:ext>
            </a:extLst>
          </p:cNvPr>
          <p:cNvSpPr>
            <a:spLocks noGrp="1"/>
          </p:cNvSpPr>
          <p:nvPr>
            <p:ph type="ctrTitle"/>
          </p:nvPr>
        </p:nvSpPr>
        <p:spPr>
          <a:xfrm>
            <a:off x="1635615" y="0"/>
            <a:ext cx="9144000" cy="1062977"/>
          </a:xfrm>
        </p:spPr>
        <p:txBody>
          <a:bodyPr>
            <a:normAutofit/>
          </a:bodyPr>
          <a:lstStyle/>
          <a:p>
            <a:r>
              <a:rPr lang="fr-FR" b="1" dirty="0">
                <a:solidFill>
                  <a:schemeClr val="tx2"/>
                </a:solidFill>
              </a:rPr>
              <a:t>Vérité et illusion </a:t>
            </a:r>
          </a:p>
        </p:txBody>
      </p:sp>
      <p:sp>
        <p:nvSpPr>
          <p:cNvPr id="3" name="Sous-titre 2">
            <a:extLst>
              <a:ext uri="{FF2B5EF4-FFF2-40B4-BE49-F238E27FC236}">
                <a16:creationId xmlns:a16="http://schemas.microsoft.com/office/drawing/2014/main" id="{1C147F68-9C3A-4334-B071-F17A1DDA81C9}"/>
              </a:ext>
            </a:extLst>
          </p:cNvPr>
          <p:cNvSpPr>
            <a:spLocks noGrp="1"/>
          </p:cNvSpPr>
          <p:nvPr>
            <p:ph type="subTitle" idx="1"/>
          </p:nvPr>
        </p:nvSpPr>
        <p:spPr>
          <a:xfrm>
            <a:off x="643942" y="1287888"/>
            <a:ext cx="10753861" cy="5452057"/>
          </a:xfrm>
          <a:solidFill>
            <a:schemeClr val="accent6">
              <a:lumMod val="60000"/>
              <a:lumOff val="40000"/>
            </a:schemeClr>
          </a:solidFill>
        </p:spPr>
        <p:txBody>
          <a:bodyPr>
            <a:normAutofit/>
          </a:bodyPr>
          <a:lstStyle/>
          <a:p>
            <a:r>
              <a:rPr lang="fr-FR" b="1" dirty="0">
                <a:ln w="18000">
                  <a:solidFill>
                    <a:schemeClr val="accent2">
                      <a:satMod val="140000"/>
                    </a:schemeClr>
                  </a:solidFill>
                  <a:prstDash val="solid"/>
                  <a:miter lim="800000"/>
                </a:ln>
                <a:noFill/>
                <a:effectLst>
                  <a:outerShdw blurRad="25500" dist="23000" dir="7020000" algn="tl">
                    <a:srgbClr val="000000">
                      <a:alpha val="50000"/>
                    </a:srgbClr>
                  </a:outerShdw>
                </a:effectLst>
              </a:rPr>
              <a:t>Problématique </a:t>
            </a:r>
          </a:p>
          <a:p>
            <a:r>
              <a:rPr lang="fr-FR" sz="4200" dirty="0"/>
              <a:t>L’existence des illusions remet alors en cause la notion même de vérité car comment s’assurer que  ce que nous </a:t>
            </a:r>
            <a:r>
              <a:rPr lang="fr-FR" sz="4200" b="1" dirty="0"/>
              <a:t>pensons est  vrai  et </a:t>
            </a:r>
            <a:r>
              <a:rPr lang="fr-FR" sz="4200" dirty="0"/>
              <a:t>n’est pas encore une forme d’illusion  ? </a:t>
            </a:r>
          </a:p>
          <a:p>
            <a:r>
              <a:rPr lang="fr-FR" sz="4200" dirty="0"/>
              <a:t>  La raison peut elle permettre de trouver un critère fiable pour reconnaitre  la vérité ?</a:t>
            </a:r>
            <a:endParaRPr lang="fr-FR" sz="4200" dirty="0">
              <a:solidFill>
                <a:srgbClr val="002060"/>
              </a:solidFill>
            </a:endParaRPr>
          </a:p>
          <a:p>
            <a:endParaRPr lang="fr-FR" sz="4200" dirty="0">
              <a:solidFill>
                <a:srgbClr val="002060"/>
              </a:solidFill>
            </a:endParaRPr>
          </a:p>
          <a:p>
            <a:endParaRPr lang="fr-FR" sz="4200" dirty="0">
              <a:solidFill>
                <a:srgbClr val="002060"/>
              </a:solidFill>
            </a:endParaRPr>
          </a:p>
          <a:p>
            <a:endParaRPr lang="fr-FR" sz="4200" dirty="0">
              <a:solidFill>
                <a:srgbClr val="002060"/>
              </a:solidFill>
            </a:endParaRPr>
          </a:p>
          <a:p>
            <a:endParaRPr lang="fr-FR" dirty="0"/>
          </a:p>
        </p:txBody>
      </p:sp>
      <p:sp>
        <p:nvSpPr>
          <p:cNvPr id="4" name="Rectangle 3"/>
          <p:cNvSpPr/>
          <p:nvPr/>
        </p:nvSpPr>
        <p:spPr>
          <a:xfrm>
            <a:off x="643942" y="914400"/>
            <a:ext cx="10406130" cy="373488"/>
          </a:xfrm>
          <a:prstGeom prst="rect">
            <a:avLst/>
          </a:prstGeom>
          <a:pattFill prst="pct7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785609" y="6553201"/>
            <a:ext cx="10406130" cy="373488"/>
          </a:xfrm>
          <a:prstGeom prst="rect">
            <a:avLst/>
          </a:prstGeom>
          <a:pattFill prst="pct7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666375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369674-035B-4C1A-8623-CD29663DEF63}"/>
              </a:ext>
            </a:extLst>
          </p:cNvPr>
          <p:cNvSpPr/>
          <p:nvPr/>
        </p:nvSpPr>
        <p:spPr>
          <a:xfrm>
            <a:off x="5364480" y="612844"/>
            <a:ext cx="6096000" cy="5632311"/>
          </a:xfrm>
          <a:prstGeom prst="rect">
            <a:avLst/>
          </a:prstGeom>
        </p:spPr>
        <p:txBody>
          <a:bodyPr>
            <a:spAutoFit/>
          </a:bodyPr>
          <a:lstStyle/>
          <a:p>
            <a:r>
              <a:rPr lang="fr-FR" dirty="0">
                <a:solidFill>
                  <a:srgbClr val="000000"/>
                </a:solidFill>
                <a:latin typeface="arial" panose="020B0604020202020204" pitchFamily="34" charset="0"/>
              </a:rPr>
              <a:t> </a:t>
            </a:r>
            <a:r>
              <a:rPr lang="fr-FR" sz="4000" dirty="0">
                <a:solidFill>
                  <a:srgbClr val="000000"/>
                </a:solidFill>
                <a:latin typeface="arial" panose="020B0604020202020204" pitchFamily="34" charset="0"/>
              </a:rPr>
              <a:t>Ensemble plus ou moins cohérent d’ idées, des croyances et des doctrines religieuses, politiques, économiques, sociales, propre à une époque, une société, une classe et qui oriente l'action.</a:t>
            </a:r>
            <a:endParaRPr lang="fr-FR" sz="4000" dirty="0"/>
          </a:p>
        </p:txBody>
      </p:sp>
      <p:sp>
        <p:nvSpPr>
          <p:cNvPr id="3" name="ZoneTexte 2">
            <a:extLst>
              <a:ext uri="{FF2B5EF4-FFF2-40B4-BE49-F238E27FC236}">
                <a16:creationId xmlns:a16="http://schemas.microsoft.com/office/drawing/2014/main" id="{A343ECBF-2ABD-42F6-A7AB-2FA21A220B95}"/>
              </a:ext>
            </a:extLst>
          </p:cNvPr>
          <p:cNvSpPr txBox="1"/>
          <p:nvPr/>
        </p:nvSpPr>
        <p:spPr>
          <a:xfrm>
            <a:off x="406400" y="612844"/>
            <a:ext cx="4958080" cy="5632311"/>
          </a:xfrm>
          <a:prstGeom prst="rect">
            <a:avLst/>
          </a:prstGeom>
          <a:solidFill>
            <a:srgbClr val="FF0000"/>
          </a:solidFill>
          <a:ln>
            <a:solidFill>
              <a:schemeClr val="accent1">
                <a:lumMod val="60000"/>
                <a:lumOff val="40000"/>
              </a:schemeClr>
            </a:solidFill>
          </a:ln>
        </p:spPr>
        <p:txBody>
          <a:bodyPr wrap="square" rtlCol="0">
            <a:spAutoFit/>
          </a:bodyPr>
          <a:lstStyle/>
          <a:p>
            <a:endParaRPr lang="fr-FR" dirty="0"/>
          </a:p>
          <a:p>
            <a:endParaRPr lang="fr-FR" dirty="0"/>
          </a:p>
          <a:p>
            <a:r>
              <a:rPr lang="fr-FR" sz="3600" dirty="0"/>
              <a:t>         DEFINITION</a:t>
            </a:r>
          </a:p>
          <a:p>
            <a:endParaRPr lang="fr-FR" sz="3600" dirty="0"/>
          </a:p>
          <a:p>
            <a:endParaRPr lang="fr-FR" sz="3600" dirty="0"/>
          </a:p>
          <a:p>
            <a:r>
              <a:rPr lang="fr-FR" sz="3600" dirty="0"/>
              <a:t>              </a:t>
            </a:r>
            <a:r>
              <a:rPr lang="fr-FR" sz="3600" b="1" dirty="0"/>
              <a:t>IDEOLOGIE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t>  </a:t>
            </a:r>
          </a:p>
        </p:txBody>
      </p:sp>
      <p:pic>
        <p:nvPicPr>
          <p:cNvPr id="5" name="Image 4">
            <a:extLst>
              <a:ext uri="{FF2B5EF4-FFF2-40B4-BE49-F238E27FC236}">
                <a16:creationId xmlns:a16="http://schemas.microsoft.com/office/drawing/2014/main" id="{0F3AAD94-82C5-4018-82EC-EBD2FB6CE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3882284"/>
            <a:ext cx="4495238" cy="2571429"/>
          </a:xfrm>
          <a:prstGeom prst="rect">
            <a:avLst/>
          </a:prstGeom>
        </p:spPr>
      </p:pic>
    </p:spTree>
    <p:extLst>
      <p:ext uri="{BB962C8B-B14F-4D97-AF65-F5344CB8AC3E}">
        <p14:creationId xmlns:p14="http://schemas.microsoft.com/office/powerpoint/2010/main" val="3676166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4191F7C-753C-4E67-B898-3BFF3394A95F}"/>
              </a:ext>
            </a:extLst>
          </p:cNvPr>
          <p:cNvSpPr txBox="1"/>
          <p:nvPr/>
        </p:nvSpPr>
        <p:spPr>
          <a:xfrm>
            <a:off x="577516" y="751343"/>
            <a:ext cx="10282989" cy="5909310"/>
          </a:xfrm>
          <a:prstGeom prst="rect">
            <a:avLst/>
          </a:prstGeom>
          <a:noFill/>
        </p:spPr>
        <p:txBody>
          <a:bodyPr wrap="square">
            <a:spAutoFit/>
          </a:bodyPr>
          <a:lstStyle/>
          <a:p>
            <a:pPr algn="just"/>
            <a:r>
              <a:rPr lang="fr-FR" b="0" i="0" dirty="0">
                <a:solidFill>
                  <a:srgbClr val="333333"/>
                </a:solidFill>
                <a:effectLst/>
                <a:latin typeface="Helvetica Neue"/>
              </a:rPr>
              <a:t>L’idéologie est un constituant essentiel de la société, elle participe à l'existence du social. Communément partagée, l'idéologie n'est pas facile à décrire, car elle n'a pas de corpus précis. Pour en saisir les contours flous et changeants, il faut la ramener à sa finalité. Une idéologie a un but politique et, grâce à cet axe, on peut en saisir la diversité des formes. Mais, elle a aussi des aspects qui échappent à cette fin, car c'est une pensée qui n'est pas contrôlée dans ses développements.</a:t>
            </a:r>
          </a:p>
          <a:p>
            <a:pPr algn="just"/>
            <a:r>
              <a:rPr lang="fr-FR" b="0" i="0" dirty="0">
                <a:solidFill>
                  <a:srgbClr val="333333"/>
                </a:solidFill>
                <a:effectLst/>
                <a:latin typeface="Helvetica Neue"/>
              </a:rPr>
              <a:t>L’idéologie dépend des intérêts présents au sein de la société. C'est une pensée au service de l’action collective. Réitérée par les membres d’un groupe, elle se simplifie et finit par se transformer en "éléments de langages". L'idéologie véhicule un ensemble d’opinions adossées à des intérêts collectifs, elle propose une vision partielle et partiale de l’homme et de la société.</a:t>
            </a:r>
          </a:p>
          <a:p>
            <a:pPr algn="just"/>
            <a:r>
              <a:rPr lang="fr-FR" b="0" i="0" dirty="0">
                <a:solidFill>
                  <a:srgbClr val="333333"/>
                </a:solidFill>
                <a:effectLst/>
                <a:latin typeface="Helvetica Neue"/>
              </a:rPr>
              <a:t>L’idéologie forme des propositions, mais elles ne sont ni critiques ni distanciées, elles sont normatives et socialement intéressées. La philosophie se doit de décrire les discours idéologiques pour ce qu’ils sont et de montrer les déformations de la réalité qu’ils opèrent.</a:t>
            </a:r>
          </a:p>
          <a:p>
            <a:pPr algn="just"/>
            <a:r>
              <a:rPr lang="fr-FR" b="0" i="0" dirty="0">
                <a:solidFill>
                  <a:srgbClr val="333333"/>
                </a:solidFill>
                <a:effectLst/>
                <a:latin typeface="Helvetica Neue"/>
              </a:rPr>
              <a:t>Elle peut, éventuellement, juger (positivement ou négativement) une idéologie après analyse philosophique. Mais, même s’il la juge positivement, le philosophe ne doit pourtant pas s’engouffrer dans une idéologie quelle qu’elle soit, car il se perd en tant que philosophe. </a:t>
            </a:r>
          </a:p>
          <a:p>
            <a:pPr algn="just"/>
            <a:endParaRPr lang="fr-FR" dirty="0">
              <a:solidFill>
                <a:srgbClr val="333333"/>
              </a:solidFill>
              <a:latin typeface="Helvetica Neue"/>
            </a:endParaRPr>
          </a:p>
          <a:p>
            <a:pPr algn="just"/>
            <a:endParaRPr lang="fr-FR" b="0" i="0" dirty="0">
              <a:solidFill>
                <a:srgbClr val="333333"/>
              </a:solidFill>
              <a:effectLst/>
              <a:latin typeface="Helvetica Neue"/>
            </a:endParaRPr>
          </a:p>
          <a:p>
            <a:pPr algn="just"/>
            <a:endParaRPr lang="fr-FR" dirty="0">
              <a:solidFill>
                <a:srgbClr val="333333"/>
              </a:solidFill>
              <a:latin typeface="Helvetica Neue"/>
            </a:endParaRPr>
          </a:p>
          <a:p>
            <a:pPr algn="just"/>
            <a:endParaRPr lang="fr-FR" b="0" i="0" dirty="0">
              <a:solidFill>
                <a:srgbClr val="333333"/>
              </a:solidFill>
              <a:effectLst/>
              <a:latin typeface="Helvetica Neue"/>
            </a:endParaRPr>
          </a:p>
          <a:p>
            <a:pPr algn="just"/>
            <a:endParaRPr lang="fr-FR" b="0" i="0" dirty="0">
              <a:solidFill>
                <a:srgbClr val="333333"/>
              </a:solidFill>
              <a:effectLst/>
              <a:latin typeface="Helvetica Neue"/>
            </a:endParaRPr>
          </a:p>
        </p:txBody>
      </p:sp>
      <p:sp>
        <p:nvSpPr>
          <p:cNvPr id="5" name="Rectangle 2">
            <a:extLst>
              <a:ext uri="{FF2B5EF4-FFF2-40B4-BE49-F238E27FC236}">
                <a16:creationId xmlns:a16="http://schemas.microsoft.com/office/drawing/2014/main" id="{477B786B-79F4-4DB9-9EEF-EE94A33F518F}"/>
              </a:ext>
            </a:extLst>
          </p:cNvPr>
          <p:cNvSpPr>
            <a:spLocks noChangeArrowheads="1"/>
          </p:cNvSpPr>
          <p:nvPr/>
        </p:nvSpPr>
        <p:spPr bwMode="auto">
          <a:xfrm>
            <a:off x="577516" y="6106655"/>
            <a:ext cx="12192000" cy="45720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8569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a:ln>
                  <a:noFill/>
                </a:ln>
                <a:solidFill>
                  <a:srgbClr val="333333"/>
                </a:solidFill>
                <a:effectLst/>
                <a:latin typeface="Monaco"/>
              </a:rPr>
              <a:t>JUIGNET, Patrick. La philosophie comme proposition. In: </a:t>
            </a:r>
            <a:r>
              <a:rPr kumimoji="0" lang="fr-FR" altLang="fr-FR" sz="900" b="0" i="1" u="none" strike="noStrike" cap="none" normalizeH="0" baseline="0">
                <a:ln>
                  <a:noFill/>
                </a:ln>
                <a:solidFill>
                  <a:srgbClr val="333333"/>
                </a:solidFill>
                <a:effectLst/>
                <a:latin typeface="Monaco"/>
              </a:rPr>
              <a:t>Philosophie, science et société</a:t>
            </a:r>
            <a:r>
              <a:rPr kumimoji="0" lang="fr-FR" altLang="fr-FR" sz="900" b="0" i="0" u="none" strike="noStrike" cap="none" normalizeH="0" baseline="0">
                <a:ln>
                  <a:noFill/>
                </a:ln>
                <a:solidFill>
                  <a:srgbClr val="333333"/>
                </a:solidFill>
                <a:effectLst/>
                <a:latin typeface="Monaco"/>
              </a:rPr>
              <a:t> [en ligne]. 2020. Disponible à l'adresse : </a:t>
            </a:r>
            <a:r>
              <a:rPr kumimoji="0" lang="fr-FR" altLang="fr-FR" sz="900" b="0" i="0" u="none" strike="noStrike" cap="none" normalizeH="0" baseline="0">
                <a:ln>
                  <a:noFill/>
                </a:ln>
                <a:solidFill>
                  <a:srgbClr val="A50707"/>
                </a:solidFill>
                <a:effectLst/>
                <a:latin typeface="Monaco"/>
                <a:hlinkClick r:id="rId2"/>
              </a:rPr>
              <a:t>https://philosciences.com/philosophie-generale/la-philosophie-et-sa-critique/423-philosophie-proposition</a:t>
            </a:r>
            <a:r>
              <a:rPr kumimoji="0" lang="fr-FR" altLang="fr-FR" sz="900" b="0" i="0" u="none" strike="noStrike" cap="none" normalizeH="0" baseline="0">
                <a:ln>
                  <a:noFill/>
                </a:ln>
                <a:solidFill>
                  <a:srgbClr val="333333"/>
                </a:solidFill>
                <a:effectLst/>
                <a:latin typeface="Monaco"/>
              </a:rPr>
              <a:t>.</a:t>
            </a:r>
            <a:r>
              <a:rPr kumimoji="0" lang="fr-FR" altLang="fr-FR" sz="1200" b="0" i="0" u="none" strike="noStrike" cap="none" normalizeH="0" baseline="0">
                <a:ln>
                  <a:noFill/>
                </a:ln>
                <a:solidFill>
                  <a:schemeClr val="tx1"/>
                </a:solidFill>
                <a:effectLst/>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13715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26" name="Picture 2" descr="Résultat de recherche d'images pour &quot;manipulation&quot;">
            <a:extLst>
              <a:ext uri="{FF2B5EF4-FFF2-40B4-BE49-F238E27FC236}">
                <a16:creationId xmlns:a16="http://schemas.microsoft.com/office/drawing/2014/main" id="{03C312D3-60AF-48C8-A749-06ACC61E3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0971"/>
            <a:ext cx="12192000" cy="5617029"/>
          </a:xfrm>
          <a:prstGeom prst="rect">
            <a:avLst/>
          </a:prstGeom>
          <a:solidFill>
            <a:schemeClr val="tx2">
              <a:lumMod val="60000"/>
              <a:lumOff val="40000"/>
            </a:schemeClr>
          </a:solidFill>
        </p:spPr>
      </p:pic>
      <p:sp>
        <p:nvSpPr>
          <p:cNvPr id="2" name="ZoneTexte 1">
            <a:extLst>
              <a:ext uri="{FF2B5EF4-FFF2-40B4-BE49-F238E27FC236}">
                <a16:creationId xmlns:a16="http://schemas.microsoft.com/office/drawing/2014/main" id="{35D77430-EA07-4AB9-856E-EF23F4497D72}"/>
              </a:ext>
            </a:extLst>
          </p:cNvPr>
          <p:cNvSpPr txBox="1"/>
          <p:nvPr/>
        </p:nvSpPr>
        <p:spPr>
          <a:xfrm>
            <a:off x="2318658" y="0"/>
            <a:ext cx="8882743" cy="769441"/>
          </a:xfrm>
          <a:prstGeom prst="rect">
            <a:avLst/>
          </a:prstGeom>
          <a:noFill/>
        </p:spPr>
        <p:txBody>
          <a:bodyPr wrap="square" rtlCol="0">
            <a:spAutoFit/>
          </a:bodyPr>
          <a:lstStyle/>
          <a:p>
            <a:r>
              <a:rPr lang="fr-FR" sz="4400" dirty="0"/>
              <a:t>FAIRE ILLUSION / MANIPULER </a:t>
            </a:r>
          </a:p>
        </p:txBody>
      </p:sp>
    </p:spTree>
    <p:extLst>
      <p:ext uri="{BB962C8B-B14F-4D97-AF65-F5344CB8AC3E}">
        <p14:creationId xmlns:p14="http://schemas.microsoft.com/office/powerpoint/2010/main" val="3707121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050" name="Picture 2" descr="Résultat de recherche d'images pour &quot;machiavel&quot;">
            <a:extLst>
              <a:ext uri="{FF2B5EF4-FFF2-40B4-BE49-F238E27FC236}">
                <a16:creationId xmlns:a16="http://schemas.microsoft.com/office/drawing/2014/main" id="{944E7F2E-D597-4F00-BD34-6F131A354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382735" y="1083363"/>
            <a:ext cx="2583336" cy="326792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715902F-44E7-477E-B4D9-6ACB4751E70D}"/>
              </a:ext>
            </a:extLst>
          </p:cNvPr>
          <p:cNvSpPr txBox="1"/>
          <p:nvPr/>
        </p:nvSpPr>
        <p:spPr>
          <a:xfrm>
            <a:off x="8592208" y="4635063"/>
            <a:ext cx="3941379" cy="369332"/>
          </a:xfrm>
          <a:prstGeom prst="rect">
            <a:avLst/>
          </a:prstGeom>
          <a:noFill/>
        </p:spPr>
        <p:txBody>
          <a:bodyPr wrap="square" rtlCol="0">
            <a:spAutoFit/>
          </a:bodyPr>
          <a:lstStyle/>
          <a:p>
            <a:pPr algn="ctr"/>
            <a:r>
              <a:rPr lang="fr-FR" dirty="0"/>
              <a:t>Machiavel  1469 - 1527</a:t>
            </a:r>
          </a:p>
        </p:txBody>
      </p:sp>
      <p:sp>
        <p:nvSpPr>
          <p:cNvPr id="3" name="Rectangle 2">
            <a:extLst>
              <a:ext uri="{FF2B5EF4-FFF2-40B4-BE49-F238E27FC236}">
                <a16:creationId xmlns:a16="http://schemas.microsoft.com/office/drawing/2014/main" id="{251B62ED-F947-41D0-9159-1F0C10B1DEBC}"/>
              </a:ext>
            </a:extLst>
          </p:cNvPr>
          <p:cNvSpPr/>
          <p:nvPr/>
        </p:nvSpPr>
        <p:spPr>
          <a:xfrm>
            <a:off x="342902" y="1367980"/>
            <a:ext cx="8447314" cy="3943324"/>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Un prince bien avisé ne doit point accomplir sa promesse lorsque cet accomplissement lui serait nuisible, et que les raisons qui l'ont déterminé à promettre n'existent plus : tel est le précepte à donner. Il ne serait pas bon sans doute, si les hommes étaient tous gens de bien; mais comme ils sont méchants, et qu'assurément ils ne vous tiendraient point leur parole, pourquoi devriez-vous leur tenir la vôtre?  </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On peut faire voir que ceux qui ont su le mieux agir en renard sont ceux qui ont le plus prospéré. Mais pour cela, ce qui est absolument nécessaire, c'est de savoir bien déguiser cette nature de renard, et de posséder parfaitement l'art et de simuler et de dissimuler. (…) Les hommes sont si aveugles, si entraînés par le besoin du moment, qu'un trompeur trouve toujours quelqu'un qui se laisse tromper. </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Nicolas Machiavel </a:t>
            </a:r>
            <a:r>
              <a:rPr lang="fr-FR" u="sng" dirty="0">
                <a:latin typeface="Calibri" panose="020F0502020204030204" pitchFamily="34" charset="0"/>
                <a:ea typeface="Calibri" panose="020F0502020204030204" pitchFamily="34" charset="0"/>
                <a:cs typeface="Times New Roman" panose="02020603050405020304" pitchFamily="18" charset="0"/>
              </a:rPr>
              <a:t>Le prince</a:t>
            </a:r>
            <a:r>
              <a:rPr lang="fr-FR" dirty="0">
                <a:latin typeface="Calibri" panose="020F0502020204030204" pitchFamily="34" charset="0"/>
                <a:ea typeface="Calibri" panose="020F0502020204030204" pitchFamily="34" charset="0"/>
                <a:cs typeface="Times New Roman" panose="02020603050405020304" pitchFamily="18" charset="0"/>
              </a:rPr>
              <a:t> (1515)</a:t>
            </a:r>
          </a:p>
        </p:txBody>
      </p:sp>
    </p:spTree>
    <p:extLst>
      <p:ext uri="{BB962C8B-B14F-4D97-AF65-F5344CB8AC3E}">
        <p14:creationId xmlns:p14="http://schemas.microsoft.com/office/powerpoint/2010/main" val="2969554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CDF096-5A87-41D3-B30D-B9B1E0E432ED}"/>
              </a:ext>
            </a:extLst>
          </p:cNvPr>
          <p:cNvSpPr/>
          <p:nvPr/>
        </p:nvSpPr>
        <p:spPr>
          <a:xfrm>
            <a:off x="853440" y="374478"/>
            <a:ext cx="10322560" cy="6405728"/>
          </a:xfrm>
          <a:prstGeom prst="rect">
            <a:avLst/>
          </a:prstGeom>
        </p:spPr>
        <p:txBody>
          <a:bodyPr wrap="square">
            <a:spAutoFit/>
          </a:bodyPr>
          <a:lstStyle/>
          <a:p>
            <a:pPr>
              <a:lnSpc>
                <a:spcPct val="107000"/>
              </a:lnSpc>
              <a:spcAft>
                <a:spcPts val="800"/>
              </a:spcAft>
            </a:pPr>
            <a:r>
              <a:rPr lang="fr-FR" sz="2400" dirty="0">
                <a:latin typeface="Calibri" panose="020F0502020204030204" pitchFamily="34" charset="0"/>
                <a:ea typeface="Calibri" panose="020F0502020204030204" pitchFamily="34" charset="0"/>
                <a:cs typeface="Times New Roman" panose="02020603050405020304" pitchFamily="18" charset="0"/>
              </a:rPr>
              <a:t>Ainsi donc, pour en revenir aux bonnes qualités énoncées ci-dessus, il n'est pas bien nécessaire qu'un prince les possède toutes ; mais il l'est qu'il paraisse les avoir. J'ose même dire que s'il les avait effectivement, et s'il les montrait toujours dans sa conduite, elles pourraient lui nuire, au lieu qu'il lui est toujours utile d'en avoir l'apparence. Il lui est toujours bon, par exemple, de paraître clément, fidèle, humain, religieux, sincère ; il l'est même d'être tout cela en réalité : mais il faut en même temps qu'il soit assez maître de lui pour pouvoir et savoir au besoin montrer les qualités opposées. On doit bien comprendre qu'il n'est pas possible à un prince, et surtout à un prince nouveau, d'observer dans sa conduite tout ce qui fait que les hommes sont réputés gens de bien, et qu'il est souvent obligé, pour maintenir l'État, d'agir contre l'humanité, contre la charité, contre la religion même. Il faut donc qu'il ait l'esprit assez flexible pour se tourner à toutes choses, selon que le vent et les accidents de la fortune le commandent ; il faut, comme je l'ai dit, que tant qu'il le peut, il ne s'écarte pas de la voie du bien, mais qu'au besoin il sache entrer dans celle du mal.   LE PRINCE  </a:t>
            </a:r>
            <a:r>
              <a:rPr lang="fr-FR" sz="2400" u="sng" dirty="0">
                <a:latin typeface="Calibri" panose="020F0502020204030204" pitchFamily="34" charset="0"/>
                <a:ea typeface="Calibri" panose="020F0502020204030204" pitchFamily="34" charset="0"/>
                <a:cs typeface="Times New Roman" panose="02020603050405020304" pitchFamily="18" charset="0"/>
              </a:rPr>
              <a:t>Machiavel</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52762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991673" y="197346"/>
            <a:ext cx="9865217" cy="6740307"/>
          </a:xfrm>
          <a:prstGeom prst="rect">
            <a:avLst/>
          </a:prstGeom>
          <a:ln>
            <a:solidFill>
              <a:schemeClr val="tx1"/>
            </a:solidFill>
          </a:ln>
        </p:spPr>
        <p:txBody>
          <a:bodyPr wrap="square">
            <a:spAutoFit/>
          </a:bodyPr>
          <a:lstStyle/>
          <a:p>
            <a:pPr algn="just"/>
            <a:r>
              <a:rPr lang="fr-FR" sz="2400" dirty="0"/>
              <a:t>Si les hommes avaient le pouvoir d'organiser les circonstances de leur vie au gré de leurs intentions, ou si le hasard leur était toujours favorable, ils ne seraient pas en proie à la superstition.  Mais on les voit souvent acculés à</a:t>
            </a:r>
            <a:r>
              <a:rPr lang="fr-FR" sz="2400" b="1" dirty="0"/>
              <a:t> </a:t>
            </a:r>
            <a:r>
              <a:rPr lang="fr-FR" sz="2400" dirty="0"/>
              <a:t>une situation si difficile, qu'ils ne savent plus quelle résolution</a:t>
            </a:r>
            <a:r>
              <a:rPr lang="fr-FR" sz="2400" b="1" dirty="0"/>
              <a:t> </a:t>
            </a:r>
            <a:r>
              <a:rPr lang="fr-FR" sz="2400" dirty="0"/>
              <a:t>prendre; en outre, comme leur désir immodéré des faveurs capricieuses du sort les ballotte misérablement entre l'espoir et la crainte, ils sont en général très enclins à la crédulité</a:t>
            </a:r>
            <a:r>
              <a:rPr lang="fr-FR" sz="2400" b="1" dirty="0"/>
              <a:t>. </a:t>
            </a:r>
            <a:r>
              <a:rPr lang="fr-FR" sz="2400" dirty="0"/>
              <a:t>Si, par exemple, pendant que la frayeur les domine, un incident quelconque leur appelle un bon ou mauvais souvenir, ils y voient le signe d'une issue heureuse ou malheureuse ; pour cette raison et bien que l'expérience leur en ait donné cent fois le démenti, ils parlent d'un présage</a:t>
            </a:r>
            <a:r>
              <a:rPr lang="fr-FR" sz="2400" b="1" dirty="0"/>
              <a:t> </a:t>
            </a:r>
            <a:r>
              <a:rPr lang="fr-FR" sz="2400" dirty="0"/>
              <a:t>soit heureux, soit funeste.</a:t>
            </a:r>
            <a:r>
              <a:rPr lang="fr-FR" sz="2400" b="1" dirty="0"/>
              <a:t>  </a:t>
            </a:r>
            <a:r>
              <a:rPr lang="fr-FR" sz="2400" dirty="0"/>
              <a:t>Enfin, si un spectacle insolite les frappe d'étonnement, ils croient être témoins d'un prodige</a:t>
            </a:r>
            <a:r>
              <a:rPr lang="fr-FR" sz="2400" b="1" dirty="0"/>
              <a:t> </a:t>
            </a:r>
            <a:r>
              <a:rPr lang="fr-FR" sz="2400" dirty="0"/>
              <a:t>manifestant la colère ou des Dieux, ou de la souveraine Déité ; dès lors, à leurs yeux d'hommes superstitieux et irréligieux,</a:t>
            </a:r>
            <a:r>
              <a:rPr lang="fr-FR" sz="2400" b="1" dirty="0"/>
              <a:t> </a:t>
            </a:r>
            <a:r>
              <a:rPr lang="fr-FR" sz="2400" dirty="0"/>
              <a:t>ils seraient perdus s'ils ne conjuraient le destin par des sacrifices et des vœux solennels.  Ayant forgé</a:t>
            </a:r>
            <a:r>
              <a:rPr lang="fr-FR" sz="2400" b="1" dirty="0"/>
              <a:t> </a:t>
            </a:r>
            <a:r>
              <a:rPr lang="fr-FR" sz="2400" dirty="0"/>
              <a:t>ainsi d’innombrables fictions, ils interprètent la nature en termes extravagants, comme si elle délirait avec eux. 	</a:t>
            </a:r>
          </a:p>
          <a:p>
            <a:pPr algn="just"/>
            <a:r>
              <a:rPr lang="fr-FR" sz="2400" dirty="0"/>
              <a:t>               		    	      Spinoza,   </a:t>
            </a:r>
            <a:r>
              <a:rPr lang="fr-FR" sz="2400" u="sng" dirty="0"/>
              <a:t>Traité théologico-politique </a:t>
            </a:r>
            <a:r>
              <a:rPr lang="fr-FR" sz="2400" dirty="0"/>
              <a:t>(1670</a:t>
            </a:r>
            <a:r>
              <a:rPr lang="fr-FR" sz="2000" dirty="0"/>
              <a:t>)</a:t>
            </a:r>
          </a:p>
        </p:txBody>
      </p:sp>
    </p:spTree>
    <p:extLst>
      <p:ext uri="{BB962C8B-B14F-4D97-AF65-F5344CB8AC3E}">
        <p14:creationId xmlns:p14="http://schemas.microsoft.com/office/powerpoint/2010/main" val="2389990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AAD9341-D95F-4B06-88EF-64DAF2A0D8A4}"/>
              </a:ext>
            </a:extLst>
          </p:cNvPr>
          <p:cNvSpPr txBox="1"/>
          <p:nvPr/>
        </p:nvSpPr>
        <p:spPr>
          <a:xfrm>
            <a:off x="1387934" y="477383"/>
            <a:ext cx="7249438" cy="6063198"/>
          </a:xfrm>
          <a:prstGeom prst="rect">
            <a:avLst/>
          </a:prstGeom>
          <a:solidFill>
            <a:schemeClr val="accent6">
              <a:lumMod val="40000"/>
              <a:lumOff val="60000"/>
            </a:schemeClr>
          </a:solidFill>
        </p:spPr>
        <p:txBody>
          <a:bodyPr wrap="square">
            <a:spAutoFit/>
          </a:bodyPr>
          <a:lstStyle/>
          <a:p>
            <a:pPr algn="l"/>
            <a:r>
              <a:rPr lang="fr-FR" sz="4400" b="0" i="0" dirty="0">
                <a:solidFill>
                  <a:srgbClr val="202122"/>
                </a:solidFill>
                <a:effectLst/>
                <a:latin typeface="Arial" panose="020B0604020202020204" pitchFamily="34" charset="0"/>
              </a:rPr>
              <a:t>La </a:t>
            </a:r>
            <a:r>
              <a:rPr lang="fr-FR" sz="4400" b="1" i="0" dirty="0">
                <a:solidFill>
                  <a:srgbClr val="202122"/>
                </a:solidFill>
                <a:effectLst/>
                <a:latin typeface="Arial" panose="020B0604020202020204" pitchFamily="34" charset="0"/>
              </a:rPr>
              <a:t>superstition</a:t>
            </a:r>
            <a:r>
              <a:rPr lang="fr-FR" sz="4400" b="0" i="0" dirty="0">
                <a:solidFill>
                  <a:srgbClr val="202122"/>
                </a:solidFill>
                <a:effectLst/>
                <a:latin typeface="Arial" panose="020B0604020202020204" pitchFamily="34" charset="0"/>
              </a:rPr>
              <a:t> est la croyance irraisonnée fondée sur la crainte ou l’ignorance qui prête un caractère surnaturel ou sacré à certains phénomènes, à certains actes, à certaines paroles.</a:t>
            </a:r>
          </a:p>
          <a:p>
            <a:br>
              <a:rPr lang="fr-FR" dirty="0"/>
            </a:br>
            <a:endParaRPr lang="fr-FR" dirty="0"/>
          </a:p>
        </p:txBody>
      </p:sp>
      <p:pic>
        <p:nvPicPr>
          <p:cNvPr id="1026" name="Picture 2" descr="Superstition">
            <a:extLst>
              <a:ext uri="{FF2B5EF4-FFF2-40B4-BE49-F238E27FC236}">
                <a16:creationId xmlns:a16="http://schemas.microsoft.com/office/drawing/2014/main" id="{C4A16F7A-AEDB-49E2-B2E2-F70FAEFF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9259" y="312236"/>
            <a:ext cx="1829715" cy="18297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4A9DC61-7664-4FA7-910E-09D1318E5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584" y="2345239"/>
            <a:ext cx="20955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346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2988969-2A8B-41AA-9278-CCFCEB33F75E}"/>
              </a:ext>
            </a:extLst>
          </p:cNvPr>
          <p:cNvSpPr txBox="1"/>
          <p:nvPr/>
        </p:nvSpPr>
        <p:spPr>
          <a:xfrm>
            <a:off x="144379" y="135007"/>
            <a:ext cx="12352421" cy="7294305"/>
          </a:xfrm>
          <a:prstGeom prst="rect">
            <a:avLst/>
          </a:prstGeom>
          <a:solidFill>
            <a:schemeClr val="accent4">
              <a:lumMod val="40000"/>
              <a:lumOff val="60000"/>
            </a:schemeClr>
          </a:solidFill>
        </p:spPr>
        <p:txBody>
          <a:bodyPr wrap="square">
            <a:spAutoFit/>
          </a:bodyPr>
          <a:lstStyle/>
          <a:p>
            <a:pPr algn="l"/>
            <a:r>
              <a:rPr lang="fr-FR" b="1" dirty="0">
                <a:solidFill>
                  <a:srgbClr val="000000"/>
                </a:solidFill>
                <a:latin typeface="arial" panose="020B0604020202020204" pitchFamily="34" charset="0"/>
              </a:rPr>
              <a:t>Bilan  PREMIERE PARTIE</a:t>
            </a:r>
          </a:p>
          <a:p>
            <a:pPr algn="l"/>
            <a:br>
              <a:rPr lang="fr-FR" b="1" i="0" dirty="0">
                <a:solidFill>
                  <a:srgbClr val="000000"/>
                </a:solidFill>
                <a:effectLst/>
                <a:latin typeface="arial" panose="020B0604020202020204" pitchFamily="34" charset="0"/>
              </a:rPr>
            </a:br>
            <a:r>
              <a:rPr lang="fr-FR" b="1" i="0" dirty="0">
                <a:solidFill>
                  <a:srgbClr val="000000"/>
                </a:solidFill>
                <a:effectLst/>
                <a:latin typeface="arial" panose="020B0604020202020204" pitchFamily="34" charset="0"/>
              </a:rPr>
              <a:t>-</a:t>
            </a:r>
            <a:r>
              <a:rPr lang="fr-FR" sz="700" b="1" i="0" dirty="0">
                <a:solidFill>
                  <a:srgbClr val="000000"/>
                </a:solidFill>
                <a:effectLst/>
                <a:latin typeface="times new roman" panose="02020603050405020304" pitchFamily="18" charset="0"/>
              </a:rPr>
              <a:t>          </a:t>
            </a:r>
            <a:r>
              <a:rPr lang="fr-FR" b="1" i="0" dirty="0">
                <a:solidFill>
                  <a:srgbClr val="000000"/>
                </a:solidFill>
                <a:effectLst/>
                <a:latin typeface="arial" panose="020B0604020202020204" pitchFamily="34" charset="0"/>
              </a:rPr>
              <a:t>Nous avons pu établir qu’il existait de nombreuses illusions :</a:t>
            </a:r>
          </a:p>
          <a:p>
            <a:pPr algn="l"/>
            <a:r>
              <a:rPr lang="fr-FR" b="1" i="0" dirty="0">
                <a:solidFill>
                  <a:srgbClr val="000000"/>
                </a:solidFill>
                <a:effectLst/>
                <a:latin typeface="arial" panose="020B0604020202020204" pitchFamily="34" charset="0"/>
              </a:rPr>
              <a:t>Elles peuvent se situer sur le plan des perceptions (« illusion des sens ») </a:t>
            </a:r>
          </a:p>
          <a:p>
            <a:pPr algn="l"/>
            <a:r>
              <a:rPr lang="fr-FR" b="1" i="0" dirty="0">
                <a:solidFill>
                  <a:srgbClr val="000000"/>
                </a:solidFill>
                <a:effectLst/>
                <a:latin typeface="arial" panose="020B0604020202020204" pitchFamily="34" charset="0"/>
              </a:rPr>
              <a:t>mais aussi sur le plan de la pensée (illusion de l’esprit).</a:t>
            </a:r>
          </a:p>
          <a:p>
            <a:pPr algn="l"/>
            <a:r>
              <a:rPr lang="fr-FR" b="1" i="0" dirty="0">
                <a:solidFill>
                  <a:srgbClr val="000000"/>
                </a:solidFill>
                <a:effectLst/>
                <a:latin typeface="arial" panose="020B0604020202020204" pitchFamily="34" charset="0"/>
              </a:rPr>
              <a:t> </a:t>
            </a:r>
          </a:p>
          <a:p>
            <a:pPr algn="l"/>
            <a:r>
              <a:rPr lang="fr-FR" b="1" i="0" dirty="0">
                <a:solidFill>
                  <a:srgbClr val="000000"/>
                </a:solidFill>
                <a:effectLst/>
                <a:latin typeface="arial" panose="020B0604020202020204" pitchFamily="34" charset="0"/>
              </a:rPr>
              <a:t>-</a:t>
            </a:r>
            <a:r>
              <a:rPr lang="fr-FR" sz="700" b="1" i="0" dirty="0">
                <a:solidFill>
                  <a:srgbClr val="000000"/>
                </a:solidFill>
                <a:effectLst/>
                <a:latin typeface="times new roman" panose="02020603050405020304" pitchFamily="18" charset="0"/>
              </a:rPr>
              <a:t>          </a:t>
            </a:r>
            <a:r>
              <a:rPr lang="fr-FR" b="1" i="0" dirty="0">
                <a:solidFill>
                  <a:srgbClr val="000000"/>
                </a:solidFill>
                <a:effectLst/>
                <a:latin typeface="arial" panose="020B0604020202020204" pitchFamily="34" charset="0"/>
              </a:rPr>
              <a:t> Les illusions de l’esprit ont plusieurs sources :</a:t>
            </a:r>
          </a:p>
          <a:p>
            <a:pPr algn="l"/>
            <a:r>
              <a:rPr lang="fr-FR" b="1" dirty="0">
                <a:solidFill>
                  <a:srgbClr val="000000"/>
                </a:solidFill>
                <a:latin typeface="arial" panose="020B0604020202020204" pitchFamily="34" charset="0"/>
              </a:rPr>
              <a:t>       </a:t>
            </a:r>
            <a:r>
              <a:rPr lang="fr-FR" b="1" i="0" dirty="0">
                <a:solidFill>
                  <a:srgbClr val="000000"/>
                </a:solidFill>
                <a:effectLst/>
                <a:latin typeface="arial" panose="020B0604020202020204" pitchFamily="34" charset="0"/>
              </a:rPr>
              <a:t> les désirs (texte de Freud), les sentiments (texte de Stendhal),  l’imagination (texte de Pascal) . </a:t>
            </a:r>
          </a:p>
          <a:p>
            <a:pPr algn="l"/>
            <a:r>
              <a:rPr lang="fr-FR" b="1" i="0" dirty="0">
                <a:solidFill>
                  <a:srgbClr val="000000"/>
                </a:solidFill>
                <a:effectLst/>
                <a:latin typeface="arial" panose="020B0604020202020204" pitchFamily="34" charset="0"/>
              </a:rPr>
              <a:t> </a:t>
            </a:r>
          </a:p>
          <a:p>
            <a:pPr algn="l"/>
            <a:r>
              <a:rPr lang="fr-FR" b="1" i="0" dirty="0">
                <a:solidFill>
                  <a:srgbClr val="000000"/>
                </a:solidFill>
                <a:effectLst/>
                <a:latin typeface="arial" panose="020B0604020202020204" pitchFamily="34" charset="0"/>
              </a:rPr>
              <a:t>-</a:t>
            </a:r>
            <a:r>
              <a:rPr lang="fr-FR" sz="700" b="1" i="0" dirty="0">
                <a:solidFill>
                  <a:srgbClr val="000000"/>
                </a:solidFill>
                <a:effectLst/>
                <a:latin typeface="times new roman" panose="02020603050405020304" pitchFamily="18" charset="0"/>
              </a:rPr>
              <a:t>          </a:t>
            </a:r>
            <a:r>
              <a:rPr lang="fr-FR" b="1" i="0" dirty="0">
                <a:solidFill>
                  <a:srgbClr val="000000"/>
                </a:solidFill>
                <a:effectLst/>
                <a:latin typeface="arial" panose="020B0604020202020204" pitchFamily="34" charset="0"/>
              </a:rPr>
              <a:t>Les illusions individuelles sont encore renforcées par « l’effet de groupe ».  On passe alors au plan des illusions collectives.   L’existence des croyances pose un problème délicat : comment distinguer une croyance ayant un fondement bien établi et une croyance relevant seulement des désirs et de l’imagination de l’Homme ?</a:t>
            </a:r>
          </a:p>
          <a:p>
            <a:pPr algn="l"/>
            <a:r>
              <a:rPr lang="fr-FR" b="1" i="0" dirty="0">
                <a:solidFill>
                  <a:srgbClr val="000000"/>
                </a:solidFill>
                <a:effectLst/>
                <a:latin typeface="arial" panose="020B0604020202020204" pitchFamily="34" charset="0"/>
              </a:rPr>
              <a:t> </a:t>
            </a:r>
          </a:p>
          <a:p>
            <a:pPr algn="l"/>
            <a:r>
              <a:rPr lang="fr-FR" b="1" i="0" dirty="0">
                <a:solidFill>
                  <a:srgbClr val="000000"/>
                </a:solidFill>
                <a:effectLst/>
                <a:latin typeface="arial" panose="020B0604020202020204" pitchFamily="34" charset="0"/>
              </a:rPr>
              <a:t>-</a:t>
            </a:r>
            <a:r>
              <a:rPr lang="fr-FR" sz="700" b="1" i="0" dirty="0">
                <a:solidFill>
                  <a:srgbClr val="000000"/>
                </a:solidFill>
                <a:effectLst/>
                <a:latin typeface="times new roman" panose="02020603050405020304" pitchFamily="18" charset="0"/>
              </a:rPr>
              <a:t>          </a:t>
            </a:r>
            <a:r>
              <a:rPr lang="fr-FR" b="1" i="0" dirty="0">
                <a:solidFill>
                  <a:srgbClr val="000000"/>
                </a:solidFill>
                <a:effectLst/>
                <a:latin typeface="arial" panose="020B0604020202020204" pitchFamily="34" charset="0"/>
              </a:rPr>
              <a:t>Pour illustrer le risque d’illusion présent au niveau des croyances, on peut se référer à trois types de croyances :</a:t>
            </a:r>
          </a:p>
          <a:p>
            <a:pPr algn="l"/>
            <a:r>
              <a:rPr lang="fr-FR" b="1" i="0" dirty="0">
                <a:solidFill>
                  <a:srgbClr val="000000"/>
                </a:solidFill>
                <a:effectLst/>
                <a:latin typeface="arial" panose="020B0604020202020204" pitchFamily="34" charset="0"/>
              </a:rPr>
              <a:t> </a:t>
            </a:r>
          </a:p>
          <a:p>
            <a:pPr algn="l"/>
            <a:r>
              <a:rPr lang="fr-FR" b="1" i="0" dirty="0">
                <a:solidFill>
                  <a:srgbClr val="000000"/>
                </a:solidFill>
                <a:effectLst/>
                <a:latin typeface="arial" panose="020B0604020202020204" pitchFamily="34" charset="0"/>
              </a:rPr>
              <a:t>-</a:t>
            </a:r>
            <a:r>
              <a:rPr lang="fr-FR" sz="700" b="1" i="0" dirty="0">
                <a:solidFill>
                  <a:srgbClr val="000000"/>
                </a:solidFill>
                <a:effectLst/>
                <a:latin typeface="times new roman" panose="02020603050405020304" pitchFamily="18" charset="0"/>
              </a:rPr>
              <a:t>          </a:t>
            </a:r>
            <a:r>
              <a:rPr lang="fr-FR" b="1" i="0" dirty="0">
                <a:solidFill>
                  <a:srgbClr val="000000"/>
                </a:solidFill>
                <a:effectLst/>
                <a:latin typeface="arial" panose="020B0604020202020204" pitchFamily="34" charset="0"/>
              </a:rPr>
              <a:t>Les superstitions (texte de Spinoza)  </a:t>
            </a:r>
          </a:p>
          <a:p>
            <a:pPr algn="l"/>
            <a:r>
              <a:rPr lang="fr-FR" b="1" i="0" dirty="0">
                <a:solidFill>
                  <a:srgbClr val="000000"/>
                </a:solidFill>
                <a:effectLst/>
                <a:latin typeface="arial" panose="020B0604020202020204" pitchFamily="34" charset="0"/>
              </a:rPr>
              <a:t>-</a:t>
            </a:r>
            <a:r>
              <a:rPr lang="fr-FR" sz="700" b="1" i="0" dirty="0">
                <a:solidFill>
                  <a:srgbClr val="000000"/>
                </a:solidFill>
                <a:effectLst/>
                <a:latin typeface="times new roman" panose="02020603050405020304" pitchFamily="18" charset="0"/>
              </a:rPr>
              <a:t>          </a:t>
            </a:r>
            <a:r>
              <a:rPr lang="fr-FR" b="1" i="0" dirty="0">
                <a:solidFill>
                  <a:srgbClr val="000000"/>
                </a:solidFill>
                <a:effectLst/>
                <a:latin typeface="arial" panose="020B0604020202020204" pitchFamily="34" charset="0"/>
              </a:rPr>
              <a:t> Le conditionnement doctrinal dans des sectes (voir le documentaire sur la scientologie</a:t>
            </a:r>
            <a:r>
              <a:rPr lang="fr-FR" b="1" dirty="0">
                <a:solidFill>
                  <a:srgbClr val="000000"/>
                </a:solidFill>
                <a:latin typeface="arial" panose="020B0604020202020204" pitchFamily="34" charset="0"/>
              </a:rPr>
              <a:t>).</a:t>
            </a:r>
            <a:r>
              <a:rPr lang="fr-FR" b="1" i="0" dirty="0">
                <a:solidFill>
                  <a:srgbClr val="000000"/>
                </a:solidFill>
                <a:effectLst/>
                <a:latin typeface="arial" panose="020B0604020202020204" pitchFamily="34" charset="0"/>
              </a:rPr>
              <a:t> </a:t>
            </a:r>
          </a:p>
          <a:p>
            <a:pPr algn="l"/>
            <a:r>
              <a:rPr lang="fr-FR" b="1" i="0" dirty="0">
                <a:solidFill>
                  <a:srgbClr val="000000"/>
                </a:solidFill>
                <a:effectLst/>
                <a:latin typeface="arial" panose="020B0604020202020204" pitchFamily="34" charset="0"/>
              </a:rPr>
              <a:t>-</a:t>
            </a:r>
            <a:r>
              <a:rPr lang="fr-FR" sz="700" b="1" i="0" dirty="0">
                <a:solidFill>
                  <a:srgbClr val="000000"/>
                </a:solidFill>
                <a:effectLst/>
                <a:latin typeface="times new roman" panose="02020603050405020304" pitchFamily="18" charset="0"/>
              </a:rPr>
              <a:t>          </a:t>
            </a:r>
            <a:r>
              <a:rPr lang="fr-FR" b="1" i="0" dirty="0">
                <a:solidFill>
                  <a:srgbClr val="000000"/>
                </a:solidFill>
                <a:effectLst/>
                <a:latin typeface="arial" panose="020B0604020202020204" pitchFamily="34" charset="0"/>
              </a:rPr>
              <a:t>Les idéologies. (Voir le Documentaire – Propaganda, l’art du consentement).</a:t>
            </a:r>
          </a:p>
          <a:p>
            <a:pPr algn="l"/>
            <a:r>
              <a:rPr lang="fr-FR" b="1" i="0" dirty="0">
                <a:solidFill>
                  <a:srgbClr val="000000"/>
                </a:solidFill>
                <a:effectLst/>
                <a:latin typeface="arial" panose="020B0604020202020204" pitchFamily="34" charset="0"/>
              </a:rPr>
              <a:t> </a:t>
            </a:r>
          </a:p>
          <a:p>
            <a:pPr algn="l"/>
            <a:r>
              <a:rPr lang="fr-FR" b="1" i="0" dirty="0">
                <a:solidFill>
                  <a:srgbClr val="000000"/>
                </a:solidFill>
                <a:effectLst/>
                <a:latin typeface="arial" panose="020B0604020202020204" pitchFamily="34" charset="0"/>
              </a:rPr>
              <a:t>Au terme de cette analyse, l’existence et la permanence de nombreuses illusions pourraient être interprétées comme une « défaite de la raison » qui parait bien faible pour lutter contre les illusions. </a:t>
            </a:r>
          </a:p>
          <a:p>
            <a:pPr algn="l"/>
            <a:r>
              <a:rPr lang="fr-FR" b="1" i="0" dirty="0">
                <a:solidFill>
                  <a:srgbClr val="000000"/>
                </a:solidFill>
                <a:effectLst/>
                <a:latin typeface="arial" panose="020B0604020202020204" pitchFamily="34" charset="0"/>
              </a:rPr>
              <a:t> Pourtant le fait même que nous ayons pu identifier les illusions montre que la raison n’est pas totalement impuissante. Pourrait-elle alors rétablir la vérité et permettre aux Hommes de mieux appréhender la réalité ?</a:t>
            </a:r>
          </a:p>
          <a:p>
            <a:pPr algn="l"/>
            <a:r>
              <a:rPr lang="fr-FR" b="1" i="0" dirty="0">
                <a:solidFill>
                  <a:srgbClr val="000000"/>
                </a:solidFill>
                <a:effectLst/>
                <a:latin typeface="arial" panose="020B0604020202020204" pitchFamily="34" charset="0"/>
              </a:rPr>
              <a:t> </a:t>
            </a:r>
          </a:p>
          <a:p>
            <a:pPr algn="l"/>
            <a:r>
              <a:rPr lang="fr-FR" b="1" i="0" dirty="0">
                <a:solidFill>
                  <a:srgbClr val="000000"/>
                </a:solidFill>
                <a:effectLst/>
                <a:latin typeface="arial" panose="020B0604020202020204" pitchFamily="34" charset="0"/>
              </a:rPr>
              <a:t> </a:t>
            </a:r>
          </a:p>
        </p:txBody>
      </p:sp>
    </p:spTree>
    <p:extLst>
      <p:ext uri="{BB962C8B-B14F-4D97-AF65-F5344CB8AC3E}">
        <p14:creationId xmlns:p14="http://schemas.microsoft.com/office/powerpoint/2010/main" val="1945771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345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11777E8-8CB3-48B5-834D-4A1086A2B38F}"/>
              </a:ext>
            </a:extLst>
          </p:cNvPr>
          <p:cNvSpPr txBox="1"/>
          <p:nvPr/>
        </p:nvSpPr>
        <p:spPr>
          <a:xfrm>
            <a:off x="2560320" y="-14904"/>
            <a:ext cx="10241280" cy="830997"/>
          </a:xfrm>
          <a:prstGeom prst="rect">
            <a:avLst/>
          </a:prstGeom>
          <a:noFill/>
        </p:spPr>
        <p:txBody>
          <a:bodyPr wrap="square" rtlCol="0">
            <a:spAutoFit/>
          </a:bodyPr>
          <a:lstStyle/>
          <a:p>
            <a:r>
              <a:rPr lang="fr-FR" sz="4800" dirty="0"/>
              <a:t>IV Les conséquences de l’illusion </a:t>
            </a:r>
          </a:p>
        </p:txBody>
      </p:sp>
      <p:pic>
        <p:nvPicPr>
          <p:cNvPr id="10242" name="Picture 2" descr="RÃ©sultat de recherche d'images pour &quot;bonheur ballon bulle&quot;">
            <a:extLst>
              <a:ext uri="{FF2B5EF4-FFF2-40B4-BE49-F238E27FC236}">
                <a16:creationId xmlns:a16="http://schemas.microsoft.com/office/drawing/2014/main" id="{B1804AB0-8C3C-49B9-8CA6-045C166B2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38" y="1145275"/>
            <a:ext cx="2498256" cy="376786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Ã©sultat de recherche d'images pour &quot;coureur sprint&quot;">
            <a:extLst>
              <a:ext uri="{FF2B5EF4-FFF2-40B4-BE49-F238E27FC236}">
                <a16:creationId xmlns:a16="http://schemas.microsoft.com/office/drawing/2014/main" id="{499D1115-35D4-4FF7-B162-F46556D9C9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25" y="998396"/>
            <a:ext cx="3942303" cy="218725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Ã©sultat de recherche d'images pour &quot;tristesse&quot;">
            <a:extLst>
              <a:ext uri="{FF2B5EF4-FFF2-40B4-BE49-F238E27FC236}">
                <a16:creationId xmlns:a16="http://schemas.microsoft.com/office/drawing/2014/main" id="{55A61748-5CA7-44F7-8B37-EA8141188F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7425" y="1378030"/>
            <a:ext cx="1808480" cy="180848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RÃ©sultat de recherche d'images pour &quot;esclave assis illustration&quot;">
            <a:extLst>
              <a:ext uri="{FF2B5EF4-FFF2-40B4-BE49-F238E27FC236}">
                <a16:creationId xmlns:a16="http://schemas.microsoft.com/office/drawing/2014/main" id="{562BC0E7-19CA-4A7A-8AFA-6E31BE4020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7425" y="3884295"/>
            <a:ext cx="2905125" cy="157162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RÃ©sultat de recherche d'images pour &quot;aliÃ©nation  illustration&quot;">
            <a:extLst>
              <a:ext uri="{FF2B5EF4-FFF2-40B4-BE49-F238E27FC236}">
                <a16:creationId xmlns:a16="http://schemas.microsoft.com/office/drawing/2014/main" id="{875845BC-3F6F-49A1-80F2-70BE2D5A4D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1263" y="3884295"/>
            <a:ext cx="4431393" cy="2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86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9A5B0D-6792-4968-A154-970A4BDE7C0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CD55FD5-4E55-40F8-A5B8-6471BCCC2780}"/>
              </a:ext>
            </a:extLst>
          </p:cNvPr>
          <p:cNvSpPr>
            <a:spLocks noGrp="1"/>
          </p:cNvSpPr>
          <p:nvPr>
            <p:ph idx="1"/>
          </p:nvPr>
        </p:nvSpPr>
        <p:spPr/>
        <p:txBody>
          <a:bodyPr/>
          <a:lstStyle/>
          <a:p>
            <a:pPr marL="0" indent="0">
              <a:buNone/>
            </a:pPr>
            <a:endParaRPr lang="fr-FR" dirty="0"/>
          </a:p>
          <a:p>
            <a:pPr algn="ctr"/>
            <a:r>
              <a:rPr lang="fr-FR" sz="2800" dirty="0"/>
              <a:t>Perception , sentiment , conceptions  erronées, accompagnés d’un sentiment de réalité </a:t>
            </a:r>
          </a:p>
          <a:p>
            <a:pPr algn="ctr"/>
            <a:endParaRPr lang="fr-FR" dirty="0">
              <a:solidFill>
                <a:srgbClr val="FF0000"/>
              </a:solidFill>
            </a:endParaRPr>
          </a:p>
          <a:p>
            <a:endParaRPr lang="fr-FR" dirty="0"/>
          </a:p>
        </p:txBody>
      </p:sp>
    </p:spTree>
    <p:extLst>
      <p:ext uri="{BB962C8B-B14F-4D97-AF65-F5344CB8AC3E}">
        <p14:creationId xmlns:p14="http://schemas.microsoft.com/office/powerpoint/2010/main" val="4256221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7BCCF3-2FB3-4130-AD0E-C91614AE6F0F}"/>
              </a:ext>
            </a:extLst>
          </p:cNvPr>
          <p:cNvSpPr>
            <a:spLocks noGrp="1"/>
          </p:cNvSpPr>
          <p:nvPr>
            <p:ph type="title"/>
          </p:nvPr>
        </p:nvSpPr>
        <p:spPr>
          <a:xfrm>
            <a:off x="557315" y="1268076"/>
            <a:ext cx="3932237" cy="1600200"/>
          </a:xfrm>
        </p:spPr>
        <p:txBody>
          <a:bodyPr/>
          <a:lstStyle/>
          <a:p>
            <a:r>
              <a:rPr lang="fr-FR" dirty="0"/>
              <a:t>THE TRUMAN SHOW</a:t>
            </a:r>
          </a:p>
        </p:txBody>
      </p:sp>
      <p:pic>
        <p:nvPicPr>
          <p:cNvPr id="11266" name="Picture 2" descr="RÃ©sultat de recherche d'images pour &quot;truman show&quot;">
            <a:extLst>
              <a:ext uri="{FF2B5EF4-FFF2-40B4-BE49-F238E27FC236}">
                <a16:creationId xmlns:a16="http://schemas.microsoft.com/office/drawing/2014/main" id="{80F92518-5F02-4F63-BD3C-DF7E3BD06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552" y="1600200"/>
            <a:ext cx="6994423"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C708A87-D907-4C98-B7BC-EED0A3BB45D7}"/>
              </a:ext>
            </a:extLst>
          </p:cNvPr>
          <p:cNvSpPr txBox="1"/>
          <p:nvPr/>
        </p:nvSpPr>
        <p:spPr>
          <a:xfrm>
            <a:off x="614855" y="3720662"/>
            <a:ext cx="3752193" cy="1569660"/>
          </a:xfrm>
          <a:prstGeom prst="rect">
            <a:avLst/>
          </a:prstGeom>
          <a:noFill/>
        </p:spPr>
        <p:txBody>
          <a:bodyPr wrap="square" rtlCol="0">
            <a:spAutoFit/>
          </a:bodyPr>
          <a:lstStyle/>
          <a:p>
            <a:r>
              <a:rPr lang="fr-FR" sz="3200" dirty="0">
                <a:solidFill>
                  <a:srgbClr val="FF0000"/>
                </a:solidFill>
              </a:rPr>
              <a:t>A la vérité qui blesse, faut il préférer l’illusion qui rassure ?</a:t>
            </a:r>
          </a:p>
        </p:txBody>
      </p:sp>
      <p:sp>
        <p:nvSpPr>
          <p:cNvPr id="4" name="ZoneTexte 3">
            <a:extLst>
              <a:ext uri="{FF2B5EF4-FFF2-40B4-BE49-F238E27FC236}">
                <a16:creationId xmlns:a16="http://schemas.microsoft.com/office/drawing/2014/main" id="{E3727B36-4842-471B-BC49-FA773D8365D7}"/>
              </a:ext>
            </a:extLst>
          </p:cNvPr>
          <p:cNvSpPr txBox="1"/>
          <p:nvPr/>
        </p:nvSpPr>
        <p:spPr>
          <a:xfrm>
            <a:off x="4694923" y="36970"/>
            <a:ext cx="6583680" cy="1231106"/>
          </a:xfrm>
          <a:prstGeom prst="rect">
            <a:avLst/>
          </a:prstGeom>
          <a:noFill/>
        </p:spPr>
        <p:txBody>
          <a:bodyPr wrap="square" rtlCol="0">
            <a:spAutoFit/>
          </a:bodyPr>
          <a:lstStyle/>
          <a:p>
            <a:endParaRPr lang="fr-FR" dirty="0"/>
          </a:p>
          <a:p>
            <a:r>
              <a:rPr lang="fr-FR" sz="2800" dirty="0"/>
              <a:t>ILLUSION  = BONHEUR ?  ILLUSION = SERVITUDE ?</a:t>
            </a:r>
          </a:p>
        </p:txBody>
      </p:sp>
    </p:spTree>
    <p:extLst>
      <p:ext uri="{BB962C8B-B14F-4D97-AF65-F5344CB8AC3E}">
        <p14:creationId xmlns:p14="http://schemas.microsoft.com/office/powerpoint/2010/main" val="78552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1588332" y="823105"/>
            <a:ext cx="8405674" cy="707886"/>
          </a:xfrm>
          <a:prstGeom prst="rect">
            <a:avLst/>
          </a:prstGeom>
        </p:spPr>
        <p:txBody>
          <a:bodyPr wrap="square">
            <a:spAutoFit/>
          </a:bodyPr>
          <a:lstStyle/>
          <a:p>
            <a:pPr algn="ctr"/>
            <a:r>
              <a:rPr lang="fr-FR" sz="4000" b="1" u="sng" dirty="0"/>
              <a:t>Bilan :  D’où viennent les illusions ?</a:t>
            </a:r>
          </a:p>
        </p:txBody>
      </p:sp>
      <p:sp>
        <p:nvSpPr>
          <p:cNvPr id="5" name="ZoneTexte 4"/>
          <p:cNvSpPr txBox="1"/>
          <p:nvPr/>
        </p:nvSpPr>
        <p:spPr>
          <a:xfrm>
            <a:off x="312769" y="3774909"/>
            <a:ext cx="3665183" cy="1754326"/>
          </a:xfrm>
          <a:prstGeom prst="rect">
            <a:avLst/>
          </a:prstGeom>
          <a:gradFill>
            <a:gsLst>
              <a:gs pos="0">
                <a:srgbClr val="FFEFD1"/>
              </a:gs>
              <a:gs pos="64999">
                <a:srgbClr val="F0EBD5"/>
              </a:gs>
              <a:gs pos="100000">
                <a:srgbClr val="D1C39F"/>
              </a:gs>
            </a:gsLst>
            <a:lin ang="5400000" scaled="0"/>
          </a:gradFill>
        </p:spPr>
        <p:txBody>
          <a:bodyPr wrap="square" rtlCol="0">
            <a:spAutoFit/>
          </a:bodyPr>
          <a:lstStyle/>
          <a:p>
            <a:r>
              <a:rPr lang="fr-FR" sz="3600" dirty="0"/>
              <a:t>   MAUVAISE INTERPRETATION DES SENS</a:t>
            </a:r>
          </a:p>
        </p:txBody>
      </p:sp>
      <p:sp>
        <p:nvSpPr>
          <p:cNvPr id="7" name="ZoneTexte 6"/>
          <p:cNvSpPr txBox="1"/>
          <p:nvPr/>
        </p:nvSpPr>
        <p:spPr>
          <a:xfrm>
            <a:off x="8154443" y="3523462"/>
            <a:ext cx="3153175" cy="646331"/>
          </a:xfrm>
          <a:prstGeom prst="rect">
            <a:avLst/>
          </a:prstGeom>
          <a:gradFill>
            <a:gsLst>
              <a:gs pos="0">
                <a:srgbClr val="FFEFD1"/>
              </a:gs>
              <a:gs pos="64999">
                <a:srgbClr val="F0EBD5"/>
              </a:gs>
              <a:gs pos="100000">
                <a:srgbClr val="D1C39F"/>
              </a:gs>
            </a:gsLst>
            <a:lin ang="5400000" scaled="0"/>
          </a:gradFill>
        </p:spPr>
        <p:txBody>
          <a:bodyPr wrap="square" rtlCol="0">
            <a:spAutoFit/>
          </a:bodyPr>
          <a:lstStyle/>
          <a:p>
            <a:r>
              <a:rPr lang="fr-FR" sz="3600" dirty="0"/>
              <a:t>L’IMAGINATION</a:t>
            </a:r>
          </a:p>
        </p:txBody>
      </p:sp>
      <p:sp>
        <p:nvSpPr>
          <p:cNvPr id="8" name="ZoneTexte 7"/>
          <p:cNvSpPr txBox="1"/>
          <p:nvPr/>
        </p:nvSpPr>
        <p:spPr>
          <a:xfrm>
            <a:off x="6927543" y="1907848"/>
            <a:ext cx="2859109" cy="646331"/>
          </a:xfrm>
          <a:prstGeom prst="rect">
            <a:avLst/>
          </a:prstGeom>
          <a:gradFill>
            <a:gsLst>
              <a:gs pos="0">
                <a:srgbClr val="5E9EFF"/>
              </a:gs>
              <a:gs pos="39999">
                <a:srgbClr val="85C2FF"/>
              </a:gs>
              <a:gs pos="70000">
                <a:srgbClr val="C4D6EB"/>
              </a:gs>
              <a:gs pos="100000">
                <a:srgbClr val="FFEBFA"/>
              </a:gs>
            </a:gsLst>
            <a:lin ang="5400000" scaled="0"/>
          </a:gradFill>
        </p:spPr>
        <p:txBody>
          <a:bodyPr wrap="square" rtlCol="0">
            <a:spAutoFit/>
          </a:bodyPr>
          <a:lstStyle/>
          <a:p>
            <a:r>
              <a:rPr lang="fr-FR" sz="3600" dirty="0"/>
              <a:t> LES DESIRS </a:t>
            </a:r>
          </a:p>
        </p:txBody>
      </p:sp>
      <p:sp>
        <p:nvSpPr>
          <p:cNvPr id="10" name="ZoneTexte 9"/>
          <p:cNvSpPr txBox="1"/>
          <p:nvPr/>
        </p:nvSpPr>
        <p:spPr>
          <a:xfrm>
            <a:off x="4247880" y="4652072"/>
            <a:ext cx="2859109" cy="646331"/>
          </a:xfrm>
          <a:prstGeom prst="rect">
            <a:avLst/>
          </a:prstGeom>
          <a:noFill/>
        </p:spPr>
        <p:txBody>
          <a:bodyPr wrap="square" rtlCol="0">
            <a:spAutoFit/>
          </a:bodyPr>
          <a:lstStyle/>
          <a:p>
            <a:endParaRPr lang="fr-FR" dirty="0"/>
          </a:p>
          <a:p>
            <a:endParaRPr lang="fr-FR" dirty="0"/>
          </a:p>
        </p:txBody>
      </p:sp>
      <p:sp>
        <p:nvSpPr>
          <p:cNvPr id="9" name="ZoneTexte 8">
            <a:extLst>
              <a:ext uri="{FF2B5EF4-FFF2-40B4-BE49-F238E27FC236}">
                <a16:creationId xmlns:a16="http://schemas.microsoft.com/office/drawing/2014/main" id="{01C1A731-F36A-4AF5-98F1-6E37391FBCF2}"/>
              </a:ext>
            </a:extLst>
          </p:cNvPr>
          <p:cNvSpPr txBox="1"/>
          <p:nvPr/>
        </p:nvSpPr>
        <p:spPr>
          <a:xfrm>
            <a:off x="5123573" y="2899609"/>
            <a:ext cx="2859109" cy="646331"/>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rtlCol="0">
            <a:spAutoFit/>
          </a:bodyPr>
          <a:lstStyle/>
          <a:p>
            <a:r>
              <a:rPr lang="fr-FR" sz="3600" dirty="0"/>
              <a:t> Les croyances</a:t>
            </a:r>
          </a:p>
        </p:txBody>
      </p:sp>
      <p:sp>
        <p:nvSpPr>
          <p:cNvPr id="3" name="ZoneTexte 2"/>
          <p:cNvSpPr txBox="1"/>
          <p:nvPr/>
        </p:nvSpPr>
        <p:spPr>
          <a:xfrm rot="21315272">
            <a:off x="8197288" y="5097012"/>
            <a:ext cx="3322685" cy="769441"/>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p:spPr>
        <p:txBody>
          <a:bodyPr wrap="square" rtlCol="0">
            <a:spAutoFit/>
          </a:bodyPr>
          <a:lstStyle/>
          <a:p>
            <a:r>
              <a:rPr lang="fr-FR" sz="4400" dirty="0"/>
              <a:t>LA  RAISON ?</a:t>
            </a:r>
          </a:p>
        </p:txBody>
      </p:sp>
      <p:sp>
        <p:nvSpPr>
          <p:cNvPr id="11" name="ZoneTexte 10"/>
          <p:cNvSpPr txBox="1"/>
          <p:nvPr/>
        </p:nvSpPr>
        <p:spPr>
          <a:xfrm>
            <a:off x="1020574" y="2415466"/>
            <a:ext cx="3665183" cy="646331"/>
          </a:xfrm>
          <a:prstGeom prst="rect">
            <a:avLst/>
          </a:prstGeom>
          <a:gradFill>
            <a:gsLst>
              <a:gs pos="0">
                <a:srgbClr val="5E9EFF"/>
              </a:gs>
              <a:gs pos="39999">
                <a:srgbClr val="85C2FF"/>
              </a:gs>
              <a:gs pos="70000">
                <a:srgbClr val="C4D6EB"/>
              </a:gs>
              <a:gs pos="100000">
                <a:srgbClr val="FFEBFA"/>
              </a:gs>
            </a:gsLst>
            <a:lin ang="5400000" scaled="0"/>
          </a:gradFill>
        </p:spPr>
        <p:txBody>
          <a:bodyPr wrap="square" rtlCol="0">
            <a:spAutoFit/>
          </a:bodyPr>
          <a:lstStyle/>
          <a:p>
            <a:r>
              <a:rPr lang="fr-FR" sz="3600" dirty="0"/>
              <a:t>  L’IGNORANCE</a:t>
            </a:r>
          </a:p>
        </p:txBody>
      </p:sp>
      <p:sp>
        <p:nvSpPr>
          <p:cNvPr id="12" name="ZoneTexte 11">
            <a:extLst>
              <a:ext uri="{FF2B5EF4-FFF2-40B4-BE49-F238E27FC236}">
                <a16:creationId xmlns:a16="http://schemas.microsoft.com/office/drawing/2014/main" id="{C80A041F-A050-471F-986B-DA92FA95F5EC}"/>
              </a:ext>
            </a:extLst>
          </p:cNvPr>
          <p:cNvSpPr txBox="1"/>
          <p:nvPr/>
        </p:nvSpPr>
        <p:spPr>
          <a:xfrm rot="20404576">
            <a:off x="4685757" y="4607761"/>
            <a:ext cx="2859109" cy="1200329"/>
          </a:xfrm>
          <a:prstGeom prst="rect">
            <a:avLst/>
          </a:prstGeom>
          <a:solidFill>
            <a:schemeClr val="accent2">
              <a:lumMod val="75000"/>
            </a:schemeClr>
          </a:solidFill>
        </p:spPr>
        <p:txBody>
          <a:bodyPr wrap="square" rtlCol="0">
            <a:spAutoFit/>
          </a:bodyPr>
          <a:lstStyle/>
          <a:p>
            <a:r>
              <a:rPr lang="fr-FR" sz="3600" dirty="0"/>
              <a:t> Les idéologies</a:t>
            </a:r>
          </a:p>
        </p:txBody>
      </p:sp>
    </p:spTree>
    <p:extLst>
      <p:ext uri="{BB962C8B-B14F-4D97-AF65-F5344CB8AC3E}">
        <p14:creationId xmlns:p14="http://schemas.microsoft.com/office/powerpoint/2010/main" val="1200192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54743C-EA64-4051-9EF4-07CA7A59D363}"/>
              </a:ext>
            </a:extLst>
          </p:cNvPr>
          <p:cNvSpPr/>
          <p:nvPr/>
        </p:nvSpPr>
        <p:spPr>
          <a:xfrm>
            <a:off x="520050" y="224349"/>
            <a:ext cx="5575950" cy="923330"/>
          </a:xfrm>
          <a:prstGeom prst="rect">
            <a:avLst/>
          </a:prstGeom>
          <a:no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Le rôle de la raison</a:t>
            </a:r>
            <a:endPar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Rectangle 2">
            <a:extLst>
              <a:ext uri="{FF2B5EF4-FFF2-40B4-BE49-F238E27FC236}">
                <a16:creationId xmlns:a16="http://schemas.microsoft.com/office/drawing/2014/main" id="{C5CD2207-6DB5-453F-9915-CE44BE428E6B}"/>
              </a:ext>
            </a:extLst>
          </p:cNvPr>
          <p:cNvSpPr/>
          <p:nvPr/>
        </p:nvSpPr>
        <p:spPr>
          <a:xfrm>
            <a:off x="2169763" y="1147679"/>
            <a:ext cx="4419479" cy="1754326"/>
          </a:xfrm>
          <a:prstGeom prst="rect">
            <a:avLst/>
          </a:prstGeom>
          <a:noFill/>
        </p:spPr>
        <p:txBody>
          <a:bodyPr wrap="none" lIns="91440" tIns="45720" rIns="91440" bIns="45720">
            <a:spAutoFit/>
          </a:bodyPr>
          <a:lstStyle/>
          <a:p>
            <a:pPr algn="ctr"/>
            <a:r>
              <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Etablir la vérité</a:t>
            </a:r>
          </a:p>
          <a:p>
            <a:pPr algn="ct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4">
            <a:extLst>
              <a:ext uri="{FF2B5EF4-FFF2-40B4-BE49-F238E27FC236}">
                <a16:creationId xmlns:a16="http://schemas.microsoft.com/office/drawing/2014/main" id="{34DD7A03-F102-4CFD-BA63-DEA499AA8D96}"/>
              </a:ext>
            </a:extLst>
          </p:cNvPr>
          <p:cNvSpPr/>
          <p:nvPr/>
        </p:nvSpPr>
        <p:spPr>
          <a:xfrm>
            <a:off x="2169763" y="2136338"/>
            <a:ext cx="5548314" cy="2585323"/>
          </a:xfrm>
          <a:prstGeom prst="rect">
            <a:avLst/>
          </a:prstGeom>
          <a:noFill/>
        </p:spPr>
        <p:txBody>
          <a:bodyPr wrap="none" lIns="91440" tIns="45720" rIns="91440" bIns="45720">
            <a:spAutoFit/>
          </a:bodyPr>
          <a:lstStyle/>
          <a:p>
            <a:pPr algn="ctr"/>
            <a:r>
              <a:rPr lang="fr-FR"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Connaitre la réalité</a:t>
            </a:r>
          </a:p>
          <a:p>
            <a:pPr algn="ct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Rectangle 6">
            <a:extLst>
              <a:ext uri="{FF2B5EF4-FFF2-40B4-BE49-F238E27FC236}">
                <a16:creationId xmlns:a16="http://schemas.microsoft.com/office/drawing/2014/main" id="{9346366E-3413-465D-BF71-B51951FCAFFD}"/>
              </a:ext>
            </a:extLst>
          </p:cNvPr>
          <p:cNvSpPr/>
          <p:nvPr/>
        </p:nvSpPr>
        <p:spPr>
          <a:xfrm>
            <a:off x="520050" y="3363670"/>
            <a:ext cx="5704126" cy="923330"/>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 quels moyens ?</a:t>
            </a:r>
          </a:p>
        </p:txBody>
      </p:sp>
      <p:sp>
        <p:nvSpPr>
          <p:cNvPr id="9" name="Rectangle 8">
            <a:extLst>
              <a:ext uri="{FF2B5EF4-FFF2-40B4-BE49-F238E27FC236}">
                <a16:creationId xmlns:a16="http://schemas.microsoft.com/office/drawing/2014/main" id="{EB7FB7C7-C908-48F2-A247-23E1788451C4}"/>
              </a:ext>
            </a:extLst>
          </p:cNvPr>
          <p:cNvSpPr/>
          <p:nvPr/>
        </p:nvSpPr>
        <p:spPr>
          <a:xfrm>
            <a:off x="1655508" y="4129337"/>
            <a:ext cx="8591904" cy="923330"/>
          </a:xfrm>
          <a:prstGeom prst="rect">
            <a:avLst/>
          </a:prstGeom>
          <a:noFill/>
        </p:spPr>
        <p:txBody>
          <a:bodyPr wrap="none" lIns="91440" tIns="45720" rIns="91440" bIns="45720">
            <a:spAutoFit/>
          </a:bodyPr>
          <a:lstStyle/>
          <a:p>
            <a:pPr algn="ctr"/>
            <a:r>
              <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Développement</a:t>
            </a:r>
            <a:r>
              <a:rPr lang="fr-FR"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des sciences</a:t>
            </a:r>
            <a:endPar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Rectangle 10">
            <a:extLst>
              <a:ext uri="{FF2B5EF4-FFF2-40B4-BE49-F238E27FC236}">
                <a16:creationId xmlns:a16="http://schemas.microsoft.com/office/drawing/2014/main" id="{2396C803-FB7D-4782-BC5D-5D66FF620B6F}"/>
              </a:ext>
            </a:extLst>
          </p:cNvPr>
          <p:cNvSpPr/>
          <p:nvPr/>
        </p:nvSpPr>
        <p:spPr>
          <a:xfrm>
            <a:off x="1136089" y="5183326"/>
            <a:ext cx="9919831" cy="923330"/>
          </a:xfrm>
          <a:prstGeom prst="rect">
            <a:avLst/>
          </a:prstGeom>
          <a:noFill/>
        </p:spPr>
        <p:txBody>
          <a:bodyPr wrap="none" lIns="91440" tIns="45720" rIns="91440" bIns="45720">
            <a:spAutoFit/>
          </a:bodyPr>
          <a:lstStyle/>
          <a:p>
            <a:pPr algn="ctr"/>
            <a:r>
              <a:rPr lang="fr-F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Développement de l’esprit critique</a:t>
            </a:r>
          </a:p>
        </p:txBody>
      </p:sp>
    </p:spTree>
    <p:extLst>
      <p:ext uri="{BB962C8B-B14F-4D97-AF65-F5344CB8AC3E}">
        <p14:creationId xmlns:p14="http://schemas.microsoft.com/office/powerpoint/2010/main" val="758911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D280D85-FAA7-495F-A970-0B4B351E8498}"/>
              </a:ext>
            </a:extLst>
          </p:cNvPr>
          <p:cNvSpPr txBox="1"/>
          <p:nvPr/>
        </p:nvSpPr>
        <p:spPr>
          <a:xfrm>
            <a:off x="296205" y="977232"/>
            <a:ext cx="11895795" cy="4523354"/>
          </a:xfrm>
          <a:prstGeom prst="rect">
            <a:avLst/>
          </a:prstGeom>
          <a:gradFill flip="none" rotWithShape="1">
            <a:gsLst>
              <a:gs pos="0">
                <a:schemeClr val="accent4">
                  <a:lumMod val="67000"/>
                </a:schemeClr>
              </a:gs>
              <a:gs pos="0">
                <a:schemeClr val="accent4">
                  <a:lumMod val="97000"/>
                  <a:lumOff val="3000"/>
                </a:schemeClr>
              </a:gs>
              <a:gs pos="100000">
                <a:schemeClr val="accent4">
                  <a:lumMod val="60000"/>
                  <a:lumOff val="40000"/>
                </a:schemeClr>
              </a:gs>
            </a:gsLst>
            <a:lin ang="16200000" scaled="1"/>
            <a:tileRect/>
          </a:gradFill>
        </p:spPr>
        <p:txBody>
          <a:bodyPr wrap="square">
            <a:spAutoFit/>
          </a:bodyPr>
          <a:lstStyle/>
          <a:p>
            <a:pPr>
              <a:lnSpc>
                <a:spcPct val="107000"/>
              </a:lnSpc>
              <a:spcAft>
                <a:spcPts val="800"/>
              </a:spcAft>
            </a:pPr>
            <a:r>
              <a:rPr lang="fr-FR" sz="3600" dirty="0">
                <a:latin typeface="Calibri" panose="020F0502020204030204" pitchFamily="34" charset="0"/>
                <a:ea typeface="Calibri" panose="020F0502020204030204" pitchFamily="34" charset="0"/>
                <a:cs typeface="Times New Roman" panose="02020603050405020304" pitchFamily="18" charset="0"/>
              </a:rPr>
              <a:t>A/ La raison : outil du développement de la science</a:t>
            </a:r>
          </a:p>
          <a:p>
            <a:pPr>
              <a:lnSpc>
                <a:spcPct val="107000"/>
              </a:lnSpc>
              <a:spcAft>
                <a:spcPts val="800"/>
              </a:spcAft>
            </a:pPr>
            <a:endParaRPr lang="fr-FR"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3600" dirty="0">
                <a:latin typeface="Calibri" panose="020F0502020204030204" pitchFamily="34" charset="0"/>
                <a:ea typeface="Calibri" panose="020F0502020204030204" pitchFamily="34" charset="0"/>
                <a:cs typeface="Times New Roman" panose="02020603050405020304" pitchFamily="18" charset="0"/>
              </a:rPr>
              <a:t>La raison – source de connaissance- ( opération de la raison:  la déduction mais aussi l’« intuition » la saisie intellectuelle de l’évidence). </a:t>
            </a:r>
          </a:p>
          <a:p>
            <a:pPr>
              <a:lnSpc>
                <a:spcPct val="107000"/>
              </a:lnSpc>
              <a:spcAft>
                <a:spcPts val="800"/>
              </a:spcAft>
            </a:pPr>
            <a:r>
              <a:rPr lang="fr-FR" sz="3600" dirty="0">
                <a:latin typeface="Calibri" panose="020F0502020204030204" pitchFamily="34" charset="0"/>
                <a:ea typeface="Calibri" panose="020F0502020204030204" pitchFamily="34" charset="0"/>
                <a:cs typeface="Times New Roman" panose="02020603050405020304" pitchFamily="18" charset="0"/>
              </a:rPr>
              <a:t>idéal de   la science : connaissance objective fondées sur des vérités universelles et nécessaires .</a:t>
            </a:r>
            <a:endParaRPr lang="fr-FR"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3255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C345C32-B329-4769-A5F0-54F953251E28}"/>
              </a:ext>
            </a:extLst>
          </p:cNvPr>
          <p:cNvSpPr txBox="1"/>
          <p:nvPr/>
        </p:nvSpPr>
        <p:spPr>
          <a:xfrm>
            <a:off x="7621" y="518719"/>
            <a:ext cx="9104970" cy="5632311"/>
          </a:xfrm>
          <a:prstGeom prst="rect">
            <a:avLst/>
          </a:prstGeom>
          <a:solidFill>
            <a:schemeClr val="accent1">
              <a:lumMod val="60000"/>
              <a:lumOff val="40000"/>
            </a:schemeClr>
          </a:solidFill>
        </p:spPr>
        <p:txBody>
          <a:bodyPr wrap="square">
            <a:spAutoFit/>
          </a:bodyPr>
          <a:lstStyle/>
          <a:p>
            <a:pPr algn="just"/>
            <a:r>
              <a:rPr lang="fr-FR" b="1" i="0" dirty="0">
                <a:solidFill>
                  <a:srgbClr val="202122"/>
                </a:solidFill>
                <a:effectLst/>
                <a:latin typeface="-apple-system"/>
              </a:rPr>
              <a:t>Les sens, quoique nécessaires pour toutes nos connaissances actuelles, ne sont point suffisants pour nous les donner toutes, puisque les sens ne donnent jamais que des exemples, c’est-à-dire des vérités particulières ou individuelles. Or tous les exemples qui confirment une vérité générale, de quelque nombre qu’ils soient, ne suffisent pas pour établir la nécessité universelle de cette même vérité, car il ne suit pas que ce qui est arrivé arrivera toujours de même. Par exemple les Grecs et Romains et tous les autres peuples de la terre ont toujours remarqué qu’avant le décours de 24 heures, le jour se change en nuit, et la nuit en jour. Mais on se serait trompé, si l’on avait cru que la même règle s’observe partout, puisque on a vu le contraire dans le séjour de Nova </a:t>
            </a:r>
            <a:r>
              <a:rPr lang="fr-FR" b="1" i="0" dirty="0" err="1">
                <a:solidFill>
                  <a:srgbClr val="202122"/>
                </a:solidFill>
                <a:effectLst/>
                <a:latin typeface="-apple-system"/>
              </a:rPr>
              <a:t>Zembla</a:t>
            </a:r>
            <a:r>
              <a:rPr lang="fr-FR" b="1" i="0" dirty="0">
                <a:solidFill>
                  <a:srgbClr val="202122"/>
                </a:solidFill>
                <a:effectLst/>
                <a:latin typeface="-apple-system"/>
              </a:rPr>
              <a:t>. Et celui-là se tromperait encore qui croirait que c’est dans nos climats au moins une vérité nécessaire et éternelle, puisqu’on doit juger que la terre et le soleil même n’existent pas nécessairement, et qu’il y aura peut-être un temps où ce bel astre ne sera plus, au moins dans sa présente forme, ni tout son système. D’où il paraît que les vérités nécessaires, telles qu’on les trouve dans les mathématiques pures et particulièrement dans l’arithmétique et dans la géométrie, doivent avoir des principes dont la preuve ne dépende point des exemples, ni par conséquence du témoignage des sens ; quoique sans les sens on ne se serait jamais avisé d’y penser. C’est ce qu’il faut bien distinguer, et c’est ce qu’Euclide a si bien compris, qu’il démontre souvent par la raison ce qui se voit assez par l’expérience et par les images sensibles.</a:t>
            </a:r>
          </a:p>
          <a:p>
            <a:pPr algn="just"/>
            <a:endParaRPr lang="fr-FR" b="1" dirty="0">
              <a:solidFill>
                <a:srgbClr val="202122"/>
              </a:solidFill>
              <a:latin typeface="-apple-system"/>
            </a:endParaRPr>
          </a:p>
          <a:p>
            <a:pPr algn="just"/>
            <a:r>
              <a:rPr lang="fr-FR" b="1" dirty="0">
                <a:solidFill>
                  <a:srgbClr val="202122"/>
                </a:solidFill>
                <a:latin typeface="-apple-system"/>
              </a:rPr>
              <a:t>Nouvel essai sur l’entendement humain ( 1704)</a:t>
            </a:r>
            <a:endParaRPr lang="fr-FR" b="1" dirty="0"/>
          </a:p>
        </p:txBody>
      </p:sp>
      <p:pic>
        <p:nvPicPr>
          <p:cNvPr id="2050" name="Picture 2" descr="Résultat d’images pour Leibniz">
            <a:extLst>
              <a:ext uri="{FF2B5EF4-FFF2-40B4-BE49-F238E27FC236}">
                <a16:creationId xmlns:a16="http://schemas.microsoft.com/office/drawing/2014/main" id="{285600B1-8B7F-496D-A4AC-F4FA119D4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956" y="518719"/>
            <a:ext cx="2246786" cy="262611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A71C0791-F8E7-428E-A642-DB68BFA7B7AF}"/>
              </a:ext>
            </a:extLst>
          </p:cNvPr>
          <p:cNvPicPr>
            <a:picLocks noChangeAspect="1"/>
          </p:cNvPicPr>
          <p:nvPr/>
        </p:nvPicPr>
        <p:blipFill>
          <a:blip r:embed="rId3"/>
          <a:stretch>
            <a:fillRect/>
          </a:stretch>
        </p:blipFill>
        <p:spPr>
          <a:xfrm>
            <a:off x="9409956" y="4517039"/>
            <a:ext cx="2347912" cy="1900237"/>
          </a:xfrm>
          <a:prstGeom prst="rect">
            <a:avLst/>
          </a:prstGeom>
        </p:spPr>
      </p:pic>
      <p:sp>
        <p:nvSpPr>
          <p:cNvPr id="5" name="ZoneTexte 4">
            <a:extLst>
              <a:ext uri="{FF2B5EF4-FFF2-40B4-BE49-F238E27FC236}">
                <a16:creationId xmlns:a16="http://schemas.microsoft.com/office/drawing/2014/main" id="{FA9E7852-03FA-4DF0-97DC-C23FD046CCAE}"/>
              </a:ext>
            </a:extLst>
          </p:cNvPr>
          <p:cNvSpPr txBox="1"/>
          <p:nvPr/>
        </p:nvSpPr>
        <p:spPr>
          <a:xfrm>
            <a:off x="9409955" y="3144832"/>
            <a:ext cx="2544151" cy="954107"/>
          </a:xfrm>
          <a:prstGeom prst="rect">
            <a:avLst/>
          </a:prstGeom>
          <a:noFill/>
        </p:spPr>
        <p:txBody>
          <a:bodyPr wrap="square" rtlCol="0">
            <a:spAutoFit/>
          </a:bodyPr>
          <a:lstStyle/>
          <a:p>
            <a:r>
              <a:rPr lang="fr-FR" sz="3600" dirty="0"/>
              <a:t>   LEIBNIZ</a:t>
            </a:r>
          </a:p>
          <a:p>
            <a:pPr algn="ctr"/>
            <a:r>
              <a:rPr lang="fr-FR" sz="2000" dirty="0"/>
              <a:t>(1646-1716) </a:t>
            </a:r>
          </a:p>
        </p:txBody>
      </p:sp>
    </p:spTree>
    <p:extLst>
      <p:ext uri="{BB962C8B-B14F-4D97-AF65-F5344CB8AC3E}">
        <p14:creationId xmlns:p14="http://schemas.microsoft.com/office/powerpoint/2010/main" val="1016576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2C534AE-945B-410A-AE16-725E3D7CFF28}"/>
              </a:ext>
            </a:extLst>
          </p:cNvPr>
          <p:cNvSpPr txBox="1"/>
          <p:nvPr/>
        </p:nvSpPr>
        <p:spPr>
          <a:xfrm>
            <a:off x="178420" y="401444"/>
            <a:ext cx="8965580" cy="6524863"/>
          </a:xfrm>
          <a:prstGeom prst="rect">
            <a:avLst/>
          </a:prstGeom>
          <a:noFill/>
        </p:spPr>
        <p:txBody>
          <a:bodyPr wrap="square" rtlCol="0">
            <a:spAutoFit/>
          </a:bodyPr>
          <a:lstStyle/>
          <a:p>
            <a:r>
              <a:rPr lang="fr-FR" sz="3200" dirty="0"/>
              <a:t>B / le modèle  des mathématiques</a:t>
            </a:r>
          </a:p>
          <a:p>
            <a:endParaRPr lang="fr-FR" sz="2800" dirty="0"/>
          </a:p>
          <a:p>
            <a:r>
              <a:rPr lang="fr-FR" sz="2800" dirty="0"/>
              <a:t>L’idée de démonstration -   EUCLIDE – </a:t>
            </a:r>
          </a:p>
          <a:p>
            <a:endParaRPr lang="fr-FR" sz="2800" dirty="0"/>
          </a:p>
          <a:p>
            <a:r>
              <a:rPr lang="fr-FR" sz="2800" dirty="0"/>
              <a:t>Les éléments</a:t>
            </a:r>
          </a:p>
          <a:p>
            <a:endParaRPr lang="fr-FR" sz="2800" dirty="0"/>
          </a:p>
          <a:p>
            <a:r>
              <a:rPr lang="fr-FR" sz="2800" dirty="0"/>
              <a:t>Hypothèses simples : - Axiomes – Postulats</a:t>
            </a:r>
          </a:p>
          <a:p>
            <a:endParaRPr lang="fr-FR" sz="2800" dirty="0"/>
          </a:p>
          <a:p>
            <a:r>
              <a:rPr lang="fr-FR" sz="2800" dirty="0"/>
              <a:t>Théorème</a:t>
            </a:r>
          </a:p>
          <a:p>
            <a:endParaRPr lang="fr-FR" sz="3600" dirty="0"/>
          </a:p>
          <a:p>
            <a:r>
              <a:rPr lang="fr-FR" sz="3600" dirty="0"/>
              <a:t>Raisonnement déductifs </a:t>
            </a:r>
          </a:p>
          <a:p>
            <a:endParaRPr lang="fr-FR" dirty="0"/>
          </a:p>
          <a:p>
            <a:r>
              <a:rPr lang="fr-FR" dirty="0"/>
              <a:t> </a:t>
            </a:r>
          </a:p>
          <a:p>
            <a:endParaRPr lang="fr-FR" dirty="0"/>
          </a:p>
          <a:p>
            <a:endParaRPr lang="fr-FR" dirty="0"/>
          </a:p>
          <a:p>
            <a:endParaRPr lang="fr-FR" dirty="0"/>
          </a:p>
        </p:txBody>
      </p:sp>
      <p:pic>
        <p:nvPicPr>
          <p:cNvPr id="1028" name="Picture 4" descr="Description de cette image, également commentée ci-après">
            <a:extLst>
              <a:ext uri="{FF2B5EF4-FFF2-40B4-BE49-F238E27FC236}">
                <a16:creationId xmlns:a16="http://schemas.microsoft.com/office/drawing/2014/main" id="{7AAD0F09-4EF1-48FE-995D-6BEB3434E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4632" y="204246"/>
            <a:ext cx="2388317" cy="28349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7C82DD67-CE5D-4013-A6BA-AF413AB11FA8}"/>
              </a:ext>
            </a:extLst>
          </p:cNvPr>
          <p:cNvPicPr>
            <a:picLocks noChangeAspect="1"/>
          </p:cNvPicPr>
          <p:nvPr/>
        </p:nvPicPr>
        <p:blipFill>
          <a:blip r:embed="rId3"/>
          <a:stretch>
            <a:fillRect/>
          </a:stretch>
        </p:blipFill>
        <p:spPr>
          <a:xfrm>
            <a:off x="9160042" y="3406697"/>
            <a:ext cx="2911434" cy="3451303"/>
          </a:xfrm>
          <a:prstGeom prst="rect">
            <a:avLst/>
          </a:prstGeom>
        </p:spPr>
      </p:pic>
    </p:spTree>
    <p:extLst>
      <p:ext uri="{BB962C8B-B14F-4D97-AF65-F5344CB8AC3E}">
        <p14:creationId xmlns:p14="http://schemas.microsoft.com/office/powerpoint/2010/main" val="20994909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A261651-FE8A-4293-A9DF-4F32A0F78C29}"/>
              </a:ext>
            </a:extLst>
          </p:cNvPr>
          <p:cNvSpPr txBox="1"/>
          <p:nvPr/>
        </p:nvSpPr>
        <p:spPr>
          <a:xfrm rot="21414331">
            <a:off x="985136" y="1009562"/>
            <a:ext cx="10448335" cy="769441"/>
          </a:xfrm>
          <a:prstGeom prst="rect">
            <a:avLst/>
          </a:prstGeom>
          <a:noFill/>
        </p:spPr>
        <p:txBody>
          <a:bodyPr wrap="square" rtlCol="0">
            <a:spAutoFit/>
          </a:bodyPr>
          <a:lstStyle/>
          <a:p>
            <a:r>
              <a:rPr lang="fr-FR" sz="4400" dirty="0"/>
              <a:t>Peut on échapper aux illusions ? Comment ?</a:t>
            </a:r>
          </a:p>
        </p:txBody>
      </p:sp>
      <p:sp>
        <p:nvSpPr>
          <p:cNvPr id="4" name="ZoneTexte 3">
            <a:extLst>
              <a:ext uri="{FF2B5EF4-FFF2-40B4-BE49-F238E27FC236}">
                <a16:creationId xmlns:a16="http://schemas.microsoft.com/office/drawing/2014/main" id="{D1D837ED-6492-46E7-84F3-07F25E9AA02D}"/>
              </a:ext>
            </a:extLst>
          </p:cNvPr>
          <p:cNvSpPr txBox="1"/>
          <p:nvPr/>
        </p:nvSpPr>
        <p:spPr>
          <a:xfrm rot="272627">
            <a:off x="1611367" y="2846735"/>
            <a:ext cx="3373821" cy="1077218"/>
          </a:xfrm>
          <a:prstGeom prst="rect">
            <a:avLst/>
          </a:prstGeom>
          <a:noFill/>
        </p:spPr>
        <p:txBody>
          <a:bodyPr wrap="square" rtlCol="0">
            <a:spAutoFit/>
          </a:bodyPr>
          <a:lstStyle/>
          <a:p>
            <a:r>
              <a:rPr lang="fr-FR" sz="3200" dirty="0"/>
              <a:t>Identifier les causes de l’illusion </a:t>
            </a:r>
          </a:p>
        </p:txBody>
      </p:sp>
      <p:sp>
        <p:nvSpPr>
          <p:cNvPr id="5" name="ZoneTexte 4">
            <a:extLst>
              <a:ext uri="{FF2B5EF4-FFF2-40B4-BE49-F238E27FC236}">
                <a16:creationId xmlns:a16="http://schemas.microsoft.com/office/drawing/2014/main" id="{A127B756-1FFF-4029-8084-016149FCF2D1}"/>
              </a:ext>
            </a:extLst>
          </p:cNvPr>
          <p:cNvSpPr txBox="1"/>
          <p:nvPr/>
        </p:nvSpPr>
        <p:spPr>
          <a:xfrm rot="21312373">
            <a:off x="6105878" y="2046807"/>
            <a:ext cx="4541951" cy="1754326"/>
          </a:xfrm>
          <a:prstGeom prst="rect">
            <a:avLst/>
          </a:prstGeom>
          <a:noFill/>
        </p:spPr>
        <p:txBody>
          <a:bodyPr wrap="square" rtlCol="0">
            <a:spAutoFit/>
          </a:bodyPr>
          <a:lstStyle/>
          <a:p>
            <a:r>
              <a:rPr lang="fr-FR" sz="5400" dirty="0"/>
              <a:t>Utiliser son raisonnement </a:t>
            </a:r>
          </a:p>
        </p:txBody>
      </p:sp>
      <p:sp>
        <p:nvSpPr>
          <p:cNvPr id="6" name="ZoneTexte 5">
            <a:extLst>
              <a:ext uri="{FF2B5EF4-FFF2-40B4-BE49-F238E27FC236}">
                <a16:creationId xmlns:a16="http://schemas.microsoft.com/office/drawing/2014/main" id="{C8004205-6B90-4CAE-8B8E-D33884BE0932}"/>
              </a:ext>
            </a:extLst>
          </p:cNvPr>
          <p:cNvSpPr txBox="1"/>
          <p:nvPr/>
        </p:nvSpPr>
        <p:spPr>
          <a:xfrm>
            <a:off x="3557752" y="4642312"/>
            <a:ext cx="4056993" cy="1077218"/>
          </a:xfrm>
          <a:prstGeom prst="rect">
            <a:avLst/>
          </a:prstGeom>
          <a:noFill/>
        </p:spPr>
        <p:txBody>
          <a:bodyPr wrap="square" rtlCol="0">
            <a:spAutoFit/>
          </a:bodyPr>
          <a:lstStyle/>
          <a:p>
            <a:r>
              <a:rPr lang="fr-FR" sz="3200" dirty="0"/>
              <a:t>Le doute , suspendre son jugement</a:t>
            </a:r>
          </a:p>
        </p:txBody>
      </p:sp>
    </p:spTree>
    <p:extLst>
      <p:ext uri="{BB962C8B-B14F-4D97-AF65-F5344CB8AC3E}">
        <p14:creationId xmlns:p14="http://schemas.microsoft.com/office/powerpoint/2010/main" val="3605554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22000" r="-2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C327A9-083E-4523-8011-17F5941B5DDE}"/>
              </a:ext>
            </a:extLst>
          </p:cNvPr>
          <p:cNvSpPr/>
          <p:nvPr/>
        </p:nvSpPr>
        <p:spPr>
          <a:xfrm>
            <a:off x="940550" y="1077575"/>
            <a:ext cx="10310900" cy="923330"/>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LA VERITE EST ELLE UNE ILLUSION ?</a:t>
            </a:r>
          </a:p>
        </p:txBody>
      </p:sp>
      <p:sp>
        <p:nvSpPr>
          <p:cNvPr id="3" name="ZoneTexte 2">
            <a:extLst>
              <a:ext uri="{FF2B5EF4-FFF2-40B4-BE49-F238E27FC236}">
                <a16:creationId xmlns:a16="http://schemas.microsoft.com/office/drawing/2014/main" id="{D8704606-68EA-4A75-86B7-2284FE33BC7E}"/>
              </a:ext>
            </a:extLst>
          </p:cNvPr>
          <p:cNvSpPr txBox="1"/>
          <p:nvPr/>
        </p:nvSpPr>
        <p:spPr>
          <a:xfrm>
            <a:off x="3393440" y="2367170"/>
            <a:ext cx="5293360" cy="2123658"/>
          </a:xfrm>
          <a:prstGeom prst="rect">
            <a:avLst/>
          </a:prstGeom>
          <a:noFill/>
        </p:spPr>
        <p:txBody>
          <a:bodyPr wrap="square" rtlCol="0">
            <a:spAutoFit/>
          </a:bodyPr>
          <a:lstStyle/>
          <a:p>
            <a:pPr algn="ctr"/>
            <a:r>
              <a:rPr lang="fr-FR" sz="4400" dirty="0">
                <a:solidFill>
                  <a:srgbClr val="FFFF00"/>
                </a:solidFill>
              </a:rPr>
              <a:t>LA REMISE EN QUESTION DE LA VERITE</a:t>
            </a:r>
          </a:p>
        </p:txBody>
      </p:sp>
    </p:spTree>
    <p:extLst>
      <p:ext uri="{BB962C8B-B14F-4D97-AF65-F5344CB8AC3E}">
        <p14:creationId xmlns:p14="http://schemas.microsoft.com/office/powerpoint/2010/main" val="3307559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45A82CE-8C5B-4D06-B73F-FB2D3B6C2A35}"/>
              </a:ext>
            </a:extLst>
          </p:cNvPr>
          <p:cNvSpPr txBox="1"/>
          <p:nvPr/>
        </p:nvSpPr>
        <p:spPr>
          <a:xfrm>
            <a:off x="873760" y="1024928"/>
            <a:ext cx="10444480" cy="4524315"/>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square" rtlCol="0">
            <a:spAutoFit/>
          </a:bodyPr>
          <a:lstStyle/>
          <a:p>
            <a:r>
              <a:rPr lang="fr-FR" sz="3600" b="1" dirty="0"/>
              <a:t>En général, on définit la vérité soit comme un jugement conforme à son objet (on parle alors de vérité-correspondance), soit comme un jugement non-contradictoire (on parle alors de vérité-cohérence ou de vérité formelle). Son caractère universel la distingue de l’opinion, toujours particulière. D’un point de vue théorique, elle s’oppose à l’erreur et à l’illusion </a:t>
            </a:r>
            <a:endParaRPr lang="fr-FR" sz="3600" dirty="0"/>
          </a:p>
        </p:txBody>
      </p:sp>
      <p:sp>
        <p:nvSpPr>
          <p:cNvPr id="9" name="Rectangle 8">
            <a:extLst>
              <a:ext uri="{FF2B5EF4-FFF2-40B4-BE49-F238E27FC236}">
                <a16:creationId xmlns:a16="http://schemas.microsoft.com/office/drawing/2014/main" id="{ABBBA0D3-9C4D-420A-A17F-B00AB8CB825A}"/>
              </a:ext>
            </a:extLst>
          </p:cNvPr>
          <p:cNvSpPr/>
          <p:nvPr/>
        </p:nvSpPr>
        <p:spPr>
          <a:xfrm>
            <a:off x="6590322" y="101598"/>
            <a:ext cx="3057248" cy="923330"/>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 VERITE</a:t>
            </a:r>
          </a:p>
        </p:txBody>
      </p:sp>
      <p:pic>
        <p:nvPicPr>
          <p:cNvPr id="11" name="Image 10">
            <a:extLst>
              <a:ext uri="{FF2B5EF4-FFF2-40B4-BE49-F238E27FC236}">
                <a16:creationId xmlns:a16="http://schemas.microsoft.com/office/drawing/2014/main" id="{B6D565D4-7A95-43E3-A6FE-2669CA54B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549243"/>
            <a:ext cx="5161905" cy="1142857"/>
          </a:xfrm>
          <a:prstGeom prst="rect">
            <a:avLst/>
          </a:prstGeom>
        </p:spPr>
      </p:pic>
    </p:spTree>
    <p:extLst>
      <p:ext uri="{BB962C8B-B14F-4D97-AF65-F5344CB8AC3E}">
        <p14:creationId xmlns:p14="http://schemas.microsoft.com/office/powerpoint/2010/main" val="40259546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91A7049-0AAD-4FD5-AF6A-BA9BC1D9E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196" y="0"/>
            <a:ext cx="9578164" cy="6858000"/>
          </a:xfrm>
          <a:prstGeom prst="rect">
            <a:avLst/>
          </a:prstGeom>
        </p:spPr>
      </p:pic>
    </p:spTree>
    <p:extLst>
      <p:ext uri="{BB962C8B-B14F-4D97-AF65-F5344CB8AC3E}">
        <p14:creationId xmlns:p14="http://schemas.microsoft.com/office/powerpoint/2010/main" val="4084752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245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9DF144-03F7-46F4-AA60-DB6BCAA1D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 y="-181795"/>
            <a:ext cx="10830560" cy="7039795"/>
          </a:xfrm>
          <a:prstGeom prst="rect">
            <a:avLst/>
          </a:prstGeom>
        </p:spPr>
      </p:pic>
    </p:spTree>
    <p:extLst>
      <p:ext uri="{BB962C8B-B14F-4D97-AF65-F5344CB8AC3E}">
        <p14:creationId xmlns:p14="http://schemas.microsoft.com/office/powerpoint/2010/main" val="49631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B3F4BE-48E2-4350-A320-0328FA0BE6E9}"/>
              </a:ext>
            </a:extLst>
          </p:cNvPr>
          <p:cNvSpPr/>
          <p:nvPr/>
        </p:nvSpPr>
        <p:spPr>
          <a:xfrm>
            <a:off x="528320" y="1321764"/>
            <a:ext cx="9570720" cy="5386090"/>
          </a:xfrm>
          <a:prstGeom prst="rect">
            <a:avLst/>
          </a:prstGeom>
          <a:solidFill>
            <a:schemeClr val="bg1"/>
          </a:solidFill>
        </p:spPr>
        <p:txBody>
          <a:bodyPr wrap="square">
            <a:spAutoFit/>
          </a:bodyPr>
          <a:lstStyle/>
          <a:p>
            <a:pPr>
              <a:buFont typeface="Arial" panose="020B0604020202020204" pitchFamily="34" charset="0"/>
              <a:buChar char="•"/>
            </a:pPr>
            <a:endParaRPr lang="fr-FR" sz="2400" dirty="0"/>
          </a:p>
          <a:p>
            <a:pPr>
              <a:buFont typeface="Arial" panose="020B0604020202020204" pitchFamily="34" charset="0"/>
              <a:buChar char="•"/>
            </a:pPr>
            <a:r>
              <a:rPr lang="fr-FR" sz="4000" dirty="0">
                <a:hlinkClick r:id="rId3">
                  <a:extLst>
                    <a:ext uri="{A12FA001-AC4F-418D-AE19-62706E023703}">
                      <ahyp:hlinkClr xmlns:ahyp="http://schemas.microsoft.com/office/drawing/2018/hyperlinkcolor" val="tx"/>
                    </a:ext>
                  </a:extLst>
                </a:hlinkClick>
              </a:rPr>
              <a:t>Scepticisme: </a:t>
            </a:r>
          </a:p>
          <a:p>
            <a:pPr>
              <a:buFont typeface="Arial" panose="020B0604020202020204" pitchFamily="34" charset="0"/>
              <a:buChar char="•"/>
            </a:pPr>
            <a:r>
              <a:rPr lang="fr-FR" sz="4000" dirty="0">
                <a:hlinkClick r:id="rId3">
                  <a:extLst>
                    <a:ext uri="{A12FA001-AC4F-418D-AE19-62706E023703}">
                      <ahyp:hlinkClr xmlns:ahyp="http://schemas.microsoft.com/office/drawing/2018/hyperlinkcolor" val="tx"/>
                    </a:ext>
                  </a:extLst>
                </a:hlinkClick>
              </a:rPr>
              <a:t>Doctrine</a:t>
            </a:r>
            <a:r>
              <a:rPr lang="fr-FR" sz="4000" dirty="0"/>
              <a:t> </a:t>
            </a:r>
            <a:r>
              <a:rPr lang="fr-FR" sz="4000" dirty="0">
                <a:hlinkClick r:id="rId4">
                  <a:extLst>
                    <a:ext uri="{A12FA001-AC4F-418D-AE19-62706E023703}">
                      <ahyp:hlinkClr xmlns:ahyp="http://schemas.microsoft.com/office/drawing/2018/hyperlinkcolor" val="tx"/>
                    </a:ext>
                  </a:extLst>
                </a:hlinkClick>
              </a:rPr>
              <a:t>philosophique</a:t>
            </a:r>
            <a:r>
              <a:rPr lang="fr-FR" sz="4000" dirty="0"/>
              <a:t> </a:t>
            </a:r>
            <a:r>
              <a:rPr lang="fr-FR" sz="4000" dirty="0">
                <a:hlinkClick r:id="rId5">
                  <a:extLst>
                    <a:ext uri="{A12FA001-AC4F-418D-AE19-62706E023703}">
                      <ahyp:hlinkClr xmlns:ahyp="http://schemas.microsoft.com/office/drawing/2018/hyperlinkcolor" val="tx"/>
                    </a:ext>
                  </a:extLst>
                </a:hlinkClick>
              </a:rPr>
              <a:t>qui</a:t>
            </a:r>
            <a:r>
              <a:rPr lang="fr-FR" sz="4000" dirty="0"/>
              <a:t> </a:t>
            </a:r>
            <a:r>
              <a:rPr lang="fr-FR" sz="4000" dirty="0">
                <a:hlinkClick r:id="rId6">
                  <a:extLst>
                    <a:ext uri="{A12FA001-AC4F-418D-AE19-62706E023703}">
                      <ahyp:hlinkClr xmlns:ahyp="http://schemas.microsoft.com/office/drawing/2018/hyperlinkcolor" val="tx"/>
                    </a:ext>
                  </a:extLst>
                </a:hlinkClick>
              </a:rPr>
              <a:t>repose</a:t>
            </a:r>
            <a:r>
              <a:rPr lang="fr-FR" sz="4000" dirty="0"/>
              <a:t> </a:t>
            </a:r>
            <a:r>
              <a:rPr lang="fr-FR" sz="4000" dirty="0">
                <a:hlinkClick r:id="rId7">
                  <a:extLst>
                    <a:ext uri="{A12FA001-AC4F-418D-AE19-62706E023703}">
                      <ahyp:hlinkClr xmlns:ahyp="http://schemas.microsoft.com/office/drawing/2018/hyperlinkcolor" val="tx"/>
                    </a:ext>
                  </a:extLst>
                </a:hlinkClick>
              </a:rPr>
              <a:t>sur</a:t>
            </a:r>
            <a:r>
              <a:rPr lang="fr-FR" sz="4000" dirty="0"/>
              <a:t> </a:t>
            </a:r>
            <a:r>
              <a:rPr lang="fr-FR" sz="4000" dirty="0">
                <a:hlinkClick r:id="rId8">
                  <a:extLst>
                    <a:ext uri="{A12FA001-AC4F-418D-AE19-62706E023703}">
                      <ahyp:hlinkClr xmlns:ahyp="http://schemas.microsoft.com/office/drawing/2018/hyperlinkcolor" val="tx"/>
                    </a:ext>
                  </a:extLst>
                </a:hlinkClick>
              </a:rPr>
              <a:t>le</a:t>
            </a:r>
            <a:r>
              <a:rPr lang="fr-FR" sz="4000" dirty="0"/>
              <a:t> </a:t>
            </a:r>
            <a:r>
              <a:rPr lang="fr-FR" sz="4000" dirty="0">
                <a:hlinkClick r:id="rId9">
                  <a:extLst>
                    <a:ext uri="{A12FA001-AC4F-418D-AE19-62706E023703}">
                      <ahyp:hlinkClr xmlns:ahyp="http://schemas.microsoft.com/office/drawing/2018/hyperlinkcolor" val="tx"/>
                    </a:ext>
                  </a:extLst>
                </a:hlinkClick>
              </a:rPr>
              <a:t>principe</a:t>
            </a:r>
            <a:r>
              <a:rPr lang="fr-FR" sz="4000" dirty="0"/>
              <a:t> </a:t>
            </a:r>
            <a:r>
              <a:rPr lang="fr-FR" sz="4000" dirty="0">
                <a:hlinkClick r:id="rId10">
                  <a:extLst>
                    <a:ext uri="{A12FA001-AC4F-418D-AE19-62706E023703}">
                      <ahyp:hlinkClr xmlns:ahyp="http://schemas.microsoft.com/office/drawing/2018/hyperlinkcolor" val="tx"/>
                    </a:ext>
                  </a:extLst>
                </a:hlinkClick>
              </a:rPr>
              <a:t>que</a:t>
            </a:r>
            <a:r>
              <a:rPr lang="fr-FR" sz="4000" dirty="0"/>
              <a:t> </a:t>
            </a:r>
            <a:r>
              <a:rPr lang="fr-FR" sz="4000" dirty="0">
                <a:hlinkClick r:id="rId11">
                  <a:extLst>
                    <a:ext uri="{A12FA001-AC4F-418D-AE19-62706E023703}">
                      <ahyp:hlinkClr xmlns:ahyp="http://schemas.microsoft.com/office/drawing/2018/hyperlinkcolor" val="tx"/>
                    </a:ext>
                  </a:extLst>
                </a:hlinkClick>
              </a:rPr>
              <a:t>l</a:t>
            </a:r>
            <a:r>
              <a:rPr lang="fr-FR" sz="4000" dirty="0"/>
              <a:t>'</a:t>
            </a:r>
            <a:r>
              <a:rPr lang="fr-FR" sz="4000" dirty="0">
                <a:hlinkClick r:id="rId12">
                  <a:extLst>
                    <a:ext uri="{A12FA001-AC4F-418D-AE19-62706E023703}">
                      <ahyp:hlinkClr xmlns:ahyp="http://schemas.microsoft.com/office/drawing/2018/hyperlinkcolor" val="tx"/>
                    </a:ext>
                  </a:extLst>
                </a:hlinkClick>
              </a:rPr>
              <a:t>homme</a:t>
            </a:r>
            <a:r>
              <a:rPr lang="fr-FR" sz="4000" dirty="0"/>
              <a:t> </a:t>
            </a:r>
            <a:r>
              <a:rPr lang="fr-FR" sz="4000" dirty="0">
                <a:hlinkClick r:id="rId13">
                  <a:extLst>
                    <a:ext uri="{A12FA001-AC4F-418D-AE19-62706E023703}">
                      <ahyp:hlinkClr xmlns:ahyp="http://schemas.microsoft.com/office/drawing/2018/hyperlinkcolor" val="tx"/>
                    </a:ext>
                  </a:extLst>
                </a:hlinkClick>
              </a:rPr>
              <a:t>ne</a:t>
            </a:r>
            <a:r>
              <a:rPr lang="fr-FR" sz="4000" dirty="0"/>
              <a:t> </a:t>
            </a:r>
            <a:r>
              <a:rPr lang="fr-FR" sz="4000" dirty="0">
                <a:hlinkClick r:id="rId14">
                  <a:extLst>
                    <a:ext uri="{A12FA001-AC4F-418D-AE19-62706E023703}">
                      <ahyp:hlinkClr xmlns:ahyp="http://schemas.microsoft.com/office/drawing/2018/hyperlinkcolor" val="tx"/>
                    </a:ext>
                  </a:extLst>
                </a:hlinkClick>
              </a:rPr>
              <a:t>peut</a:t>
            </a:r>
            <a:r>
              <a:rPr lang="fr-FR" sz="4000" dirty="0"/>
              <a:t> </a:t>
            </a:r>
            <a:r>
              <a:rPr lang="fr-FR" sz="4000" dirty="0">
                <a:hlinkClick r:id="rId15">
                  <a:extLst>
                    <a:ext uri="{A12FA001-AC4F-418D-AE19-62706E023703}">
                      <ahyp:hlinkClr xmlns:ahyp="http://schemas.microsoft.com/office/drawing/2018/hyperlinkcolor" val="tx"/>
                    </a:ext>
                  </a:extLst>
                </a:hlinkClick>
              </a:rPr>
              <a:t>pas</a:t>
            </a:r>
            <a:r>
              <a:rPr lang="fr-FR" sz="4000" dirty="0"/>
              <a:t> </a:t>
            </a:r>
            <a:r>
              <a:rPr lang="fr-FR" sz="4000" dirty="0">
                <a:hlinkClick r:id="rId16">
                  <a:extLst>
                    <a:ext uri="{A12FA001-AC4F-418D-AE19-62706E023703}">
                      <ahyp:hlinkClr xmlns:ahyp="http://schemas.microsoft.com/office/drawing/2018/hyperlinkcolor" val="tx"/>
                    </a:ext>
                  </a:extLst>
                </a:hlinkClick>
              </a:rPr>
              <a:t>connaître</a:t>
            </a:r>
            <a:r>
              <a:rPr lang="fr-FR" sz="4000" dirty="0"/>
              <a:t> </a:t>
            </a:r>
            <a:r>
              <a:rPr lang="fr-FR" sz="4000" dirty="0">
                <a:hlinkClick r:id="rId17">
                  <a:extLst>
                    <a:ext uri="{A12FA001-AC4F-418D-AE19-62706E023703}">
                      <ahyp:hlinkClr xmlns:ahyp="http://schemas.microsoft.com/office/drawing/2018/hyperlinkcolor" val="tx"/>
                    </a:ext>
                  </a:extLst>
                </a:hlinkClick>
              </a:rPr>
              <a:t>la</a:t>
            </a:r>
            <a:r>
              <a:rPr lang="fr-FR" sz="4000" dirty="0"/>
              <a:t> </a:t>
            </a:r>
            <a:r>
              <a:rPr lang="fr-FR" sz="4000" dirty="0">
                <a:hlinkClick r:id="rId18">
                  <a:extLst>
                    <a:ext uri="{A12FA001-AC4F-418D-AE19-62706E023703}">
                      <ahyp:hlinkClr xmlns:ahyp="http://schemas.microsoft.com/office/drawing/2018/hyperlinkcolor" val="tx"/>
                    </a:ext>
                  </a:extLst>
                </a:hlinkClick>
              </a:rPr>
              <a:t>vérité</a:t>
            </a:r>
            <a:r>
              <a:rPr lang="fr-FR" sz="4000" dirty="0"/>
              <a:t> </a:t>
            </a:r>
            <a:r>
              <a:rPr lang="fr-FR" sz="4000" dirty="0">
                <a:hlinkClick r:id="rId19">
                  <a:extLst>
                    <a:ext uri="{A12FA001-AC4F-418D-AE19-62706E023703}">
                      <ahyp:hlinkClr xmlns:ahyp="http://schemas.microsoft.com/office/drawing/2018/hyperlinkcolor" val="tx"/>
                    </a:ext>
                  </a:extLst>
                </a:hlinkClick>
              </a:rPr>
              <a:t>et</a:t>
            </a:r>
            <a:r>
              <a:rPr lang="fr-FR" sz="4000" dirty="0"/>
              <a:t> qu'</a:t>
            </a:r>
            <a:r>
              <a:rPr lang="fr-FR" sz="4000" dirty="0">
                <a:hlinkClick r:id="rId20">
                  <a:extLst>
                    <a:ext uri="{A12FA001-AC4F-418D-AE19-62706E023703}">
                      <ahyp:hlinkClr xmlns:ahyp="http://schemas.microsoft.com/office/drawing/2018/hyperlinkcolor" val="tx"/>
                    </a:ext>
                  </a:extLst>
                </a:hlinkClick>
              </a:rPr>
              <a:t>il</a:t>
            </a:r>
            <a:r>
              <a:rPr lang="fr-FR" sz="4000" dirty="0"/>
              <a:t> </a:t>
            </a:r>
            <a:r>
              <a:rPr lang="fr-FR" sz="4000" dirty="0">
                <a:hlinkClick r:id="rId21">
                  <a:extLst>
                    <a:ext uri="{A12FA001-AC4F-418D-AE19-62706E023703}">
                      <ahyp:hlinkClr xmlns:ahyp="http://schemas.microsoft.com/office/drawing/2018/hyperlinkcolor" val="tx"/>
                    </a:ext>
                  </a:extLst>
                </a:hlinkClick>
              </a:rPr>
              <a:t>est</a:t>
            </a:r>
            <a:r>
              <a:rPr lang="fr-FR" sz="4000" dirty="0"/>
              <a:t> </a:t>
            </a:r>
            <a:r>
              <a:rPr lang="fr-FR" sz="4000" dirty="0">
                <a:hlinkClick r:id="rId22">
                  <a:extLst>
                    <a:ext uri="{A12FA001-AC4F-418D-AE19-62706E023703}">
                      <ahyp:hlinkClr xmlns:ahyp="http://schemas.microsoft.com/office/drawing/2018/hyperlinkcolor" val="tx"/>
                    </a:ext>
                  </a:extLst>
                </a:hlinkClick>
              </a:rPr>
              <a:t>donc</a:t>
            </a:r>
            <a:r>
              <a:rPr lang="fr-FR" sz="4000" dirty="0"/>
              <a:t> </a:t>
            </a:r>
            <a:r>
              <a:rPr lang="fr-FR" sz="4000" dirty="0">
                <a:hlinkClick r:id="rId23">
                  <a:extLst>
                    <a:ext uri="{A12FA001-AC4F-418D-AE19-62706E023703}">
                      <ahyp:hlinkClr xmlns:ahyp="http://schemas.microsoft.com/office/drawing/2018/hyperlinkcolor" val="tx"/>
                    </a:ext>
                  </a:extLst>
                </a:hlinkClick>
              </a:rPr>
              <a:t>essentiel</a:t>
            </a:r>
            <a:r>
              <a:rPr lang="fr-FR" sz="4000" dirty="0"/>
              <a:t> </a:t>
            </a:r>
            <a:r>
              <a:rPr lang="fr-FR" sz="4000" dirty="0">
                <a:hlinkClick r:id="rId24">
                  <a:extLst>
                    <a:ext uri="{A12FA001-AC4F-418D-AE19-62706E023703}">
                      <ahyp:hlinkClr xmlns:ahyp="http://schemas.microsoft.com/office/drawing/2018/hyperlinkcolor" val="tx"/>
                    </a:ext>
                  </a:extLst>
                </a:hlinkClick>
              </a:rPr>
              <a:t>de</a:t>
            </a:r>
            <a:r>
              <a:rPr lang="fr-FR" sz="4000" dirty="0"/>
              <a:t> </a:t>
            </a:r>
            <a:r>
              <a:rPr lang="fr-FR" sz="4000" dirty="0">
                <a:hlinkClick r:id="rId25">
                  <a:extLst>
                    <a:ext uri="{A12FA001-AC4F-418D-AE19-62706E023703}">
                      <ahyp:hlinkClr xmlns:ahyp="http://schemas.microsoft.com/office/drawing/2018/hyperlinkcolor" val="tx"/>
                    </a:ext>
                  </a:extLst>
                </a:hlinkClick>
              </a:rPr>
              <a:t>systématiquement</a:t>
            </a:r>
            <a:r>
              <a:rPr lang="fr-FR" sz="4000" dirty="0"/>
              <a:t> </a:t>
            </a:r>
            <a:r>
              <a:rPr lang="fr-FR" sz="4000" dirty="0">
                <a:hlinkClick r:id="rId26">
                  <a:extLst>
                    <a:ext uri="{A12FA001-AC4F-418D-AE19-62706E023703}">
                      <ahyp:hlinkClr xmlns:ahyp="http://schemas.microsoft.com/office/drawing/2018/hyperlinkcolor" val="tx"/>
                    </a:ext>
                  </a:extLst>
                </a:hlinkClick>
              </a:rPr>
              <a:t>douter</a:t>
            </a:r>
            <a:r>
              <a:rPr lang="fr-FR" sz="4000" dirty="0"/>
              <a:t>. </a:t>
            </a:r>
            <a:r>
              <a:rPr lang="fr-FR" sz="4000" dirty="0">
                <a:hlinkClick r:id="rId27">
                  <a:extLst>
                    <a:ext uri="{A12FA001-AC4F-418D-AE19-62706E023703}">
                      <ahyp:hlinkClr xmlns:ahyp="http://schemas.microsoft.com/office/drawing/2018/hyperlinkcolor" val="tx"/>
                    </a:ext>
                  </a:extLst>
                </a:hlinkClick>
              </a:rPr>
              <a:t>Par extension</a:t>
            </a:r>
            <a:r>
              <a:rPr lang="fr-FR" sz="4000" dirty="0"/>
              <a:t>, </a:t>
            </a:r>
            <a:r>
              <a:rPr lang="fr-FR" sz="4000" dirty="0">
                <a:hlinkClick r:id="rId28">
                  <a:extLst>
                    <a:ext uri="{A12FA001-AC4F-418D-AE19-62706E023703}">
                      <ahyp:hlinkClr xmlns:ahyp="http://schemas.microsoft.com/office/drawing/2018/hyperlinkcolor" val="tx"/>
                    </a:ext>
                  </a:extLst>
                </a:hlinkClick>
              </a:rPr>
              <a:t>ce</a:t>
            </a:r>
            <a:r>
              <a:rPr lang="fr-FR" sz="4000" dirty="0"/>
              <a:t> </a:t>
            </a:r>
            <a:r>
              <a:rPr lang="fr-FR" sz="4000" dirty="0">
                <a:hlinkClick r:id="rId29">
                  <a:extLst>
                    <a:ext uri="{A12FA001-AC4F-418D-AE19-62706E023703}">
                      <ahyp:hlinkClr xmlns:ahyp="http://schemas.microsoft.com/office/drawing/2018/hyperlinkcolor" val="tx"/>
                    </a:ext>
                  </a:extLst>
                </a:hlinkClick>
              </a:rPr>
              <a:t>terme</a:t>
            </a:r>
            <a:r>
              <a:rPr lang="fr-FR" sz="4000" dirty="0"/>
              <a:t> </a:t>
            </a:r>
            <a:r>
              <a:rPr lang="fr-FR" sz="4000" dirty="0">
                <a:hlinkClick r:id="rId30">
                  <a:extLst>
                    <a:ext uri="{A12FA001-AC4F-418D-AE19-62706E023703}">
                      <ahyp:hlinkClr xmlns:ahyp="http://schemas.microsoft.com/office/drawing/2018/hyperlinkcolor" val="tx"/>
                    </a:ext>
                  </a:extLst>
                </a:hlinkClick>
              </a:rPr>
              <a:t>qualifie</a:t>
            </a:r>
            <a:r>
              <a:rPr lang="fr-FR" sz="4000" dirty="0"/>
              <a:t> </a:t>
            </a:r>
            <a:r>
              <a:rPr lang="fr-FR" sz="4000" dirty="0">
                <a:hlinkClick r:id="rId17">
                  <a:extLst>
                    <a:ext uri="{A12FA001-AC4F-418D-AE19-62706E023703}">
                      <ahyp:hlinkClr xmlns:ahyp="http://schemas.microsoft.com/office/drawing/2018/hyperlinkcolor" val="tx"/>
                    </a:ext>
                  </a:extLst>
                </a:hlinkClick>
              </a:rPr>
              <a:t>la</a:t>
            </a:r>
            <a:r>
              <a:rPr lang="fr-FR" sz="4000" dirty="0"/>
              <a:t> </a:t>
            </a:r>
            <a:r>
              <a:rPr lang="fr-FR" sz="4000" dirty="0">
                <a:hlinkClick r:id="rId31">
                  <a:extLst>
                    <a:ext uri="{A12FA001-AC4F-418D-AE19-62706E023703}">
                      <ahyp:hlinkClr xmlns:ahyp="http://schemas.microsoft.com/office/drawing/2018/hyperlinkcolor" val="tx"/>
                    </a:ext>
                  </a:extLst>
                </a:hlinkClick>
              </a:rPr>
              <a:t>disposition</a:t>
            </a:r>
            <a:r>
              <a:rPr lang="fr-FR" sz="4000" dirty="0"/>
              <a:t> </a:t>
            </a:r>
            <a:r>
              <a:rPr lang="fr-FR" sz="4000" dirty="0">
                <a:hlinkClick r:id="rId32">
                  <a:extLst>
                    <a:ext uri="{A12FA001-AC4F-418D-AE19-62706E023703}">
                      <ahyp:hlinkClr xmlns:ahyp="http://schemas.microsoft.com/office/drawing/2018/hyperlinkcolor" val="tx"/>
                    </a:ext>
                  </a:extLst>
                </a:hlinkClick>
              </a:rPr>
              <a:t>d</a:t>
            </a:r>
            <a:r>
              <a:rPr lang="fr-FR" sz="4000" dirty="0"/>
              <a:t>'</a:t>
            </a:r>
            <a:r>
              <a:rPr lang="fr-FR" sz="4000" dirty="0">
                <a:hlinkClick r:id="rId33">
                  <a:extLst>
                    <a:ext uri="{A12FA001-AC4F-418D-AE19-62706E023703}">
                      <ahyp:hlinkClr xmlns:ahyp="http://schemas.microsoft.com/office/drawing/2018/hyperlinkcolor" val="tx"/>
                    </a:ext>
                  </a:extLst>
                </a:hlinkClick>
              </a:rPr>
              <a:t>esprit</a:t>
            </a:r>
            <a:r>
              <a:rPr lang="fr-FR" sz="4000" dirty="0"/>
              <a:t> </a:t>
            </a:r>
            <a:r>
              <a:rPr lang="fr-FR" sz="4000" dirty="0">
                <a:hlinkClick r:id="rId32">
                  <a:extLst>
                    <a:ext uri="{A12FA001-AC4F-418D-AE19-62706E023703}">
                      <ahyp:hlinkClr xmlns:ahyp="http://schemas.microsoft.com/office/drawing/2018/hyperlinkcolor" val="tx"/>
                    </a:ext>
                  </a:extLst>
                </a:hlinkClick>
              </a:rPr>
              <a:t>d</a:t>
            </a:r>
            <a:r>
              <a:rPr lang="fr-FR" sz="4000" dirty="0"/>
              <a:t>'une </a:t>
            </a:r>
            <a:r>
              <a:rPr lang="fr-FR" sz="4000" dirty="0">
                <a:hlinkClick r:id="rId34">
                  <a:extLst>
                    <a:ext uri="{A12FA001-AC4F-418D-AE19-62706E023703}">
                      <ahyp:hlinkClr xmlns:ahyp="http://schemas.microsoft.com/office/drawing/2018/hyperlinkcolor" val="tx"/>
                    </a:ext>
                  </a:extLst>
                </a:hlinkClick>
              </a:rPr>
              <a:t>personne</a:t>
            </a:r>
            <a:r>
              <a:rPr lang="fr-FR" sz="4000" dirty="0"/>
              <a:t> </a:t>
            </a:r>
            <a:r>
              <a:rPr lang="fr-FR" sz="4000" dirty="0">
                <a:hlinkClick r:id="rId5">
                  <a:extLst>
                    <a:ext uri="{A12FA001-AC4F-418D-AE19-62706E023703}">
                      <ahyp:hlinkClr xmlns:ahyp="http://schemas.microsoft.com/office/drawing/2018/hyperlinkcolor" val="tx"/>
                    </a:ext>
                  </a:extLst>
                </a:hlinkClick>
              </a:rPr>
              <a:t>qui</a:t>
            </a:r>
            <a:r>
              <a:rPr lang="fr-FR" sz="4000" dirty="0"/>
              <a:t> </a:t>
            </a:r>
            <a:r>
              <a:rPr lang="fr-FR" sz="4000" b="1" dirty="0">
                <a:hlinkClick r:id="rId35">
                  <a:extLst>
                    <a:ext uri="{A12FA001-AC4F-418D-AE19-62706E023703}">
                      <ahyp:hlinkClr xmlns:ahyp="http://schemas.microsoft.com/office/drawing/2018/hyperlinkcolor" val="tx"/>
                    </a:ext>
                  </a:extLst>
                </a:hlinkClick>
              </a:rPr>
              <a:t>doute</a:t>
            </a:r>
            <a:r>
              <a:rPr lang="fr-FR" sz="4000" dirty="0"/>
              <a:t> </a:t>
            </a:r>
            <a:r>
              <a:rPr lang="fr-FR" sz="4000" dirty="0">
                <a:hlinkClick r:id="rId36">
                  <a:extLst>
                    <a:ext uri="{A12FA001-AC4F-418D-AE19-62706E023703}">
                      <ahyp:hlinkClr xmlns:ahyp="http://schemas.microsoft.com/office/drawing/2018/hyperlinkcolor" val="tx"/>
                    </a:ext>
                  </a:extLst>
                </a:hlinkClick>
              </a:rPr>
              <a:t>des</a:t>
            </a:r>
            <a:r>
              <a:rPr lang="fr-FR" sz="4000" dirty="0"/>
              <a:t> </a:t>
            </a:r>
            <a:r>
              <a:rPr lang="fr-FR" sz="4000" dirty="0">
                <a:hlinkClick r:id="rId37">
                  <a:extLst>
                    <a:ext uri="{A12FA001-AC4F-418D-AE19-62706E023703}">
                      <ahyp:hlinkClr xmlns:ahyp="http://schemas.microsoft.com/office/drawing/2018/hyperlinkcolor" val="tx"/>
                    </a:ext>
                  </a:extLst>
                </a:hlinkClick>
              </a:rPr>
              <a:t>idées</a:t>
            </a:r>
            <a:r>
              <a:rPr lang="fr-FR" sz="4000" dirty="0"/>
              <a:t> </a:t>
            </a:r>
            <a:r>
              <a:rPr lang="fr-FR" sz="4000" dirty="0">
                <a:hlinkClick r:id="rId19">
                  <a:extLst>
                    <a:ext uri="{A12FA001-AC4F-418D-AE19-62706E023703}">
                      <ahyp:hlinkClr xmlns:ahyp="http://schemas.microsoft.com/office/drawing/2018/hyperlinkcolor" val="tx"/>
                    </a:ext>
                  </a:extLst>
                </a:hlinkClick>
              </a:rPr>
              <a:t>et</a:t>
            </a:r>
            <a:r>
              <a:rPr lang="fr-FR" sz="4000" dirty="0"/>
              <a:t> </a:t>
            </a:r>
            <a:r>
              <a:rPr lang="fr-FR" sz="4000" dirty="0">
                <a:hlinkClick r:id="rId38">
                  <a:extLst>
                    <a:ext uri="{A12FA001-AC4F-418D-AE19-62706E023703}">
                      <ahyp:hlinkClr xmlns:ahyp="http://schemas.microsoft.com/office/drawing/2018/hyperlinkcolor" val="tx"/>
                    </a:ext>
                  </a:extLst>
                </a:hlinkClick>
              </a:rPr>
              <a:t>valeurs</a:t>
            </a:r>
            <a:r>
              <a:rPr lang="fr-FR" sz="4000" dirty="0"/>
              <a:t> </a:t>
            </a:r>
            <a:r>
              <a:rPr lang="fr-FR" sz="4000" dirty="0">
                <a:hlinkClick r:id="rId39">
                  <a:extLst>
                    <a:ext uri="{A12FA001-AC4F-418D-AE19-62706E023703}">
                      <ahyp:hlinkClr xmlns:ahyp="http://schemas.microsoft.com/office/drawing/2018/hyperlinkcolor" val="tx"/>
                    </a:ext>
                  </a:extLst>
                </a:hlinkClick>
              </a:rPr>
              <a:t>auxquelles</a:t>
            </a:r>
            <a:r>
              <a:rPr lang="fr-FR" sz="4000" dirty="0"/>
              <a:t> </a:t>
            </a:r>
            <a:r>
              <a:rPr lang="fr-FR" sz="4000" dirty="0">
                <a:hlinkClick r:id="rId40">
                  <a:extLst>
                    <a:ext uri="{A12FA001-AC4F-418D-AE19-62706E023703}">
                      <ahyp:hlinkClr xmlns:ahyp="http://schemas.microsoft.com/office/drawing/2018/hyperlinkcolor" val="tx"/>
                    </a:ext>
                  </a:extLst>
                </a:hlinkClick>
              </a:rPr>
              <a:t>elle</a:t>
            </a:r>
            <a:r>
              <a:rPr lang="fr-FR" sz="4000" dirty="0"/>
              <a:t> </a:t>
            </a:r>
            <a:r>
              <a:rPr lang="fr-FR" sz="4000" dirty="0">
                <a:hlinkClick r:id="rId21">
                  <a:extLst>
                    <a:ext uri="{A12FA001-AC4F-418D-AE19-62706E023703}">
                      <ahyp:hlinkClr xmlns:ahyp="http://schemas.microsoft.com/office/drawing/2018/hyperlinkcolor" val="tx"/>
                    </a:ext>
                  </a:extLst>
                </a:hlinkClick>
              </a:rPr>
              <a:t>est</a:t>
            </a:r>
            <a:r>
              <a:rPr lang="fr-FR" sz="4000" dirty="0"/>
              <a:t> confrontée. </a:t>
            </a:r>
          </a:p>
        </p:txBody>
      </p:sp>
      <p:sp>
        <p:nvSpPr>
          <p:cNvPr id="3" name="Rectangle 2">
            <a:extLst>
              <a:ext uri="{FF2B5EF4-FFF2-40B4-BE49-F238E27FC236}">
                <a16:creationId xmlns:a16="http://schemas.microsoft.com/office/drawing/2014/main" id="{2A6F206E-DF42-4F32-BB74-A27EB3DFC8C4}"/>
              </a:ext>
            </a:extLst>
          </p:cNvPr>
          <p:cNvSpPr/>
          <p:nvPr/>
        </p:nvSpPr>
        <p:spPr>
          <a:xfrm>
            <a:off x="3931717" y="60959"/>
            <a:ext cx="4879414" cy="923330"/>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 SCEPTICISME </a:t>
            </a:r>
          </a:p>
        </p:txBody>
      </p:sp>
    </p:spTree>
    <p:extLst>
      <p:ext uri="{BB962C8B-B14F-4D97-AF65-F5344CB8AC3E}">
        <p14:creationId xmlns:p14="http://schemas.microsoft.com/office/powerpoint/2010/main" val="20342732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050" name="Picture 2" descr="Résultat de recherche d'images pour &quot;sectus empiricus&quot;">
            <a:extLst>
              <a:ext uri="{FF2B5EF4-FFF2-40B4-BE49-F238E27FC236}">
                <a16:creationId xmlns:a16="http://schemas.microsoft.com/office/drawing/2014/main" id="{835EED2E-7400-43CD-A632-93BCE90F9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80" y="478154"/>
            <a:ext cx="2989580" cy="445187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880016F7-4B75-46AD-AF96-5C5021DCF0B4}"/>
              </a:ext>
            </a:extLst>
          </p:cNvPr>
          <p:cNvSpPr txBox="1"/>
          <p:nvPr/>
        </p:nvSpPr>
        <p:spPr>
          <a:xfrm>
            <a:off x="3799840" y="853440"/>
            <a:ext cx="7335520" cy="3416320"/>
          </a:xfrm>
          <a:prstGeom prst="rect">
            <a:avLst/>
          </a:prstGeom>
          <a:noFill/>
        </p:spPr>
        <p:txBody>
          <a:bodyPr wrap="square" rtlCol="0">
            <a:spAutoFit/>
          </a:bodyPr>
          <a:lstStyle/>
          <a:p>
            <a:r>
              <a:rPr lang="fr-FR" dirty="0"/>
              <a:t>L’argument de la discordance : On ne peut ni approuver, ni réfuter une proposition car les opinions sont variées et en constante opposition. </a:t>
            </a:r>
          </a:p>
          <a:p>
            <a:br>
              <a:rPr lang="fr-FR" dirty="0"/>
            </a:br>
            <a:endParaRPr lang="fr-FR" dirty="0"/>
          </a:p>
          <a:p>
            <a:r>
              <a:rPr lang="fr-FR" dirty="0"/>
              <a:t>Régression à l’infini : Pour poser une preuve, elle doit être justifiée à partir d’une autre preuve et ainsi de suite à l’infini. </a:t>
            </a:r>
          </a:p>
          <a:p>
            <a:br>
              <a:rPr lang="fr-FR" dirty="0"/>
            </a:br>
            <a:endParaRPr lang="fr-FR" dirty="0"/>
          </a:p>
          <a:p>
            <a:r>
              <a:rPr lang="fr-FR" dirty="0"/>
              <a:t>L’argument de la relation : il n’y a pas de vérité que relative, les choses en effets ne sont pas appréhendées par elles-mêmes mais relativement à autre chose, la grandeur par rapport à la petitesse.</a:t>
            </a:r>
            <a:br>
              <a:rPr lang="fr-FR" dirty="0"/>
            </a:br>
            <a:endParaRPr lang="fr-FR" dirty="0"/>
          </a:p>
        </p:txBody>
      </p:sp>
    </p:spTree>
    <p:extLst>
      <p:ext uri="{BB962C8B-B14F-4D97-AF65-F5344CB8AC3E}">
        <p14:creationId xmlns:p14="http://schemas.microsoft.com/office/powerpoint/2010/main" val="2125405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382C91-9169-4B70-824E-02F3AB0718B8}"/>
              </a:ext>
            </a:extLst>
          </p:cNvPr>
          <p:cNvSpPr/>
          <p:nvPr/>
        </p:nvSpPr>
        <p:spPr>
          <a:xfrm>
            <a:off x="1320800" y="1524000"/>
            <a:ext cx="9692640" cy="4401205"/>
          </a:xfrm>
          <a:prstGeom prst="rect">
            <a:avLst/>
          </a:prstGeom>
          <a:solidFill>
            <a:schemeClr val="accent5">
              <a:lumMod val="60000"/>
              <a:lumOff val="40000"/>
            </a:schemeClr>
          </a:solidFill>
        </p:spPr>
        <p:txBody>
          <a:bodyPr wrap="square">
            <a:spAutoFit/>
          </a:bodyPr>
          <a:lstStyle/>
          <a:p>
            <a:r>
              <a:rPr lang="fr-FR" sz="2800" dirty="0"/>
              <a:t>Le </a:t>
            </a:r>
            <a:r>
              <a:rPr lang="fr-FR" sz="2800" b="1" dirty="0"/>
              <a:t>relativisme</a:t>
            </a:r>
            <a:r>
              <a:rPr lang="fr-FR" sz="2800" dirty="0"/>
              <a:t> est une </a:t>
            </a:r>
            <a:r>
              <a:rPr lang="fr-FR" sz="2800" dirty="0">
                <a:hlinkClick r:id="rId3"/>
              </a:rPr>
              <a:t>doctrine</a:t>
            </a:r>
            <a:r>
              <a:rPr lang="fr-FR" sz="2800" dirty="0"/>
              <a:t> ou un mouvement de pensée qui affirme qu'il </a:t>
            </a:r>
            <a:r>
              <a:rPr lang="fr-FR" sz="2800" b="1" dirty="0"/>
              <a:t>n'existe pas de vérité absolue</a:t>
            </a:r>
            <a:r>
              <a:rPr lang="fr-FR" sz="2800" dirty="0"/>
              <a:t>. Il se décline dans les différents domaines de la </a:t>
            </a:r>
            <a:r>
              <a:rPr lang="fr-FR" sz="2800" dirty="0">
                <a:hlinkClick r:id="rId4"/>
              </a:rPr>
              <a:t>connaissance</a:t>
            </a:r>
            <a:r>
              <a:rPr lang="fr-FR" sz="2800" dirty="0"/>
              <a:t> humaine : philosophie, </a:t>
            </a:r>
            <a:r>
              <a:rPr lang="fr-FR" sz="2800" dirty="0">
                <a:hlinkClick r:id="rId5"/>
              </a:rPr>
              <a:t>épistémologie</a:t>
            </a:r>
            <a:r>
              <a:rPr lang="fr-FR" sz="2800" dirty="0"/>
              <a:t>,  </a:t>
            </a:r>
          </a:p>
          <a:p>
            <a:endParaRPr lang="fr-FR" sz="2800" dirty="0"/>
          </a:p>
          <a:p>
            <a:r>
              <a:rPr lang="fr-FR" sz="2800" dirty="0"/>
              <a:t>En tant que conception philosophique, le relativisme admet la </a:t>
            </a:r>
            <a:r>
              <a:rPr lang="fr-FR" sz="2800" b="1" dirty="0"/>
              <a:t>relativité</a:t>
            </a:r>
            <a:r>
              <a:rPr lang="fr-FR" sz="2800" dirty="0"/>
              <a:t> de la connaissance humaine. Niant toute référence absolue, il considère que différents points de vue et points de départ sont possibles et équivalents entre eux, ce qui rend toute objectivité impossible</a:t>
            </a:r>
          </a:p>
        </p:txBody>
      </p:sp>
      <p:sp>
        <p:nvSpPr>
          <p:cNvPr id="3" name="Rectangle 2">
            <a:extLst>
              <a:ext uri="{FF2B5EF4-FFF2-40B4-BE49-F238E27FC236}">
                <a16:creationId xmlns:a16="http://schemas.microsoft.com/office/drawing/2014/main" id="{74C579F7-6715-40AC-8DD7-F7839722D253}"/>
              </a:ext>
            </a:extLst>
          </p:cNvPr>
          <p:cNvSpPr/>
          <p:nvPr/>
        </p:nvSpPr>
        <p:spPr>
          <a:xfrm>
            <a:off x="3995420" y="60959"/>
            <a:ext cx="4752007" cy="923330"/>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 RELATIVISME</a:t>
            </a:r>
          </a:p>
        </p:txBody>
      </p:sp>
    </p:spTree>
    <p:extLst>
      <p:ext uri="{BB962C8B-B14F-4D97-AF65-F5344CB8AC3E}">
        <p14:creationId xmlns:p14="http://schemas.microsoft.com/office/powerpoint/2010/main" val="27364365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A83234-50AC-4E60-AAD4-87A96BB10B56}"/>
              </a:ext>
            </a:extLst>
          </p:cNvPr>
          <p:cNvSpPr/>
          <p:nvPr/>
        </p:nvSpPr>
        <p:spPr>
          <a:xfrm>
            <a:off x="2090420" y="923329"/>
            <a:ext cx="9916159" cy="5816977"/>
          </a:xfrm>
          <a:prstGeom prst="rect">
            <a:avLst/>
          </a:prstGeom>
          <a:solidFill>
            <a:schemeClr val="accent4"/>
          </a:solidFill>
        </p:spPr>
        <p:txBody>
          <a:bodyPr wrap="square">
            <a:spAutoFit/>
          </a:bodyPr>
          <a:lstStyle/>
          <a:p>
            <a:pPr marL="91440" algn="just">
              <a:spcAft>
                <a:spcPts val="0"/>
              </a:spcAft>
              <a:tabLst>
                <a:tab pos="91440" algn="l"/>
                <a:tab pos="27432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Lst>
            </a:pPr>
            <a:r>
              <a:rPr lang="fr-FR" sz="2200" dirty="0">
                <a:latin typeface="Times New Roman" panose="02020603050405020304" pitchFamily="18" charset="0"/>
                <a:ea typeface="Times New Roman" panose="02020603050405020304" pitchFamily="18" charset="0"/>
              </a:rPr>
              <a:t>Protagoras:   Car j'affirme moi, que la vérité est telle que je l'ai définie, que chacun de nous est la mesure de ce qui est et de ce qui n'est pas, mais qu'un homme diffère infiniment d'un autre précisément en ce que les choses sont et paraissent autres à celui-ci, et autres à celui-là.  Quant à la sagesse et à l'homme sage, je suis bien loin d'en nier l'existence ; mais par homme sage j'entends précisément celui qui changeant la face des objets, les fait apparaître et être bons, à celui à qui ils apparaissaient et étaient mauvais.  Et ne va pas de nouveau donner la chasse aux mots de cette définition ; je vais m'expliquer plus clairement pour te faire saisir ma pensée.  Rappelle-toi, par exemple, ce qui a été dit précédemment, que les aliments paraissent et sont amers au malade et qu'ils sont et paraissent le contraire à l'homme bien portant.  Ni l'un ni l'autre ne doit être représenté comme plus sage - cela n'est même pas possible - et il ne faut pas non plus soutenir que le malade est ignorant, parce qu'il est dans cette opinion, ni que l'homme bien portant est sage, parce qu'il est dans l'opinion contraire.  Ce qu'il faut, c'est faire passer le malade à un autre état, meilleur que le sien.</a:t>
            </a:r>
          </a:p>
          <a:p>
            <a:pPr marL="91440" algn="r">
              <a:spcAft>
                <a:spcPts val="0"/>
              </a:spcAft>
              <a:tabLst>
                <a:tab pos="91440" algn="l"/>
                <a:tab pos="9144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Lst>
            </a:pPr>
            <a:r>
              <a:rPr lang="fr-FR" sz="2400" b="1" dirty="0">
                <a:latin typeface="Times New Roman" panose="02020603050405020304" pitchFamily="18" charset="0"/>
                <a:ea typeface="Times New Roman" panose="02020603050405020304" pitchFamily="18" charset="0"/>
              </a:rPr>
              <a:t>PLATON</a:t>
            </a:r>
            <a:r>
              <a:rPr lang="fr-FR" sz="2400" dirty="0">
                <a:latin typeface="Times New Roman" panose="02020603050405020304" pitchFamily="18" charset="0"/>
                <a:ea typeface="Times New Roman" panose="02020603050405020304" pitchFamily="18" charset="0"/>
              </a:rPr>
              <a:t>       </a:t>
            </a:r>
            <a:r>
              <a:rPr lang="fr-FR" sz="2400" b="1" u="sng" dirty="0">
                <a:latin typeface="Times New Roman" panose="02020603050405020304" pitchFamily="18" charset="0"/>
                <a:ea typeface="Times New Roman" panose="02020603050405020304" pitchFamily="18" charset="0"/>
              </a:rPr>
              <a:t>Théétète, </a:t>
            </a:r>
            <a:endParaRPr lang="fr-FR" sz="2400" dirty="0">
              <a:latin typeface="Times New Roman" panose="02020603050405020304" pitchFamily="18" charset="0"/>
              <a:ea typeface="Times New Roman" panose="02020603050405020304" pitchFamily="18" charset="0"/>
            </a:endParaRPr>
          </a:p>
          <a:p>
            <a:pPr algn="just">
              <a:spcAft>
                <a:spcPts val="0"/>
              </a:spcAft>
              <a:tabLst>
                <a:tab pos="18288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Lst>
            </a:pPr>
            <a:r>
              <a:rPr lang="fr-FR" dirty="0">
                <a:latin typeface="Times New Roman" panose="02020603050405020304" pitchFamily="18" charset="0"/>
                <a:ea typeface="Times New Roman" panose="02020603050405020304" pitchFamily="18" charset="0"/>
              </a:rPr>
              <a:t> </a:t>
            </a:r>
          </a:p>
        </p:txBody>
      </p:sp>
      <p:sp>
        <p:nvSpPr>
          <p:cNvPr id="3" name="ZoneTexte 2">
            <a:extLst>
              <a:ext uri="{FF2B5EF4-FFF2-40B4-BE49-F238E27FC236}">
                <a16:creationId xmlns:a16="http://schemas.microsoft.com/office/drawing/2014/main" id="{D2C51926-8B85-477C-8F65-E7344ECF9E95}"/>
              </a:ext>
            </a:extLst>
          </p:cNvPr>
          <p:cNvSpPr txBox="1"/>
          <p:nvPr/>
        </p:nvSpPr>
        <p:spPr>
          <a:xfrm>
            <a:off x="365760" y="4521973"/>
            <a:ext cx="1544320" cy="369332"/>
          </a:xfrm>
          <a:prstGeom prst="rect">
            <a:avLst/>
          </a:prstGeom>
          <a:noFill/>
        </p:spPr>
        <p:txBody>
          <a:bodyPr wrap="square" rtlCol="0">
            <a:spAutoFit/>
          </a:bodyPr>
          <a:lstStyle/>
          <a:p>
            <a:r>
              <a:rPr lang="fr-FR" dirty="0"/>
              <a:t>PROTAGORAS</a:t>
            </a:r>
          </a:p>
        </p:txBody>
      </p:sp>
      <p:pic>
        <p:nvPicPr>
          <p:cNvPr id="8" name="Image 7">
            <a:extLst>
              <a:ext uri="{FF2B5EF4-FFF2-40B4-BE49-F238E27FC236}">
                <a16:creationId xmlns:a16="http://schemas.microsoft.com/office/drawing/2014/main" id="{C4B3FA8F-B7D4-4388-93B0-15CAC7888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1645920"/>
            <a:ext cx="1905000" cy="2133600"/>
          </a:xfrm>
          <a:prstGeom prst="rect">
            <a:avLst/>
          </a:prstGeom>
        </p:spPr>
      </p:pic>
      <p:sp>
        <p:nvSpPr>
          <p:cNvPr id="10" name="Rectangle 9">
            <a:extLst>
              <a:ext uri="{FF2B5EF4-FFF2-40B4-BE49-F238E27FC236}">
                <a16:creationId xmlns:a16="http://schemas.microsoft.com/office/drawing/2014/main" id="{0EEBDD60-304D-40E2-AD34-0210F440BFED}"/>
              </a:ext>
            </a:extLst>
          </p:cNvPr>
          <p:cNvSpPr/>
          <p:nvPr/>
        </p:nvSpPr>
        <p:spPr>
          <a:xfrm>
            <a:off x="3995420" y="60959"/>
            <a:ext cx="4752007" cy="923330"/>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 RELATIVISME</a:t>
            </a:r>
          </a:p>
        </p:txBody>
      </p:sp>
    </p:spTree>
    <p:extLst>
      <p:ext uri="{BB962C8B-B14F-4D97-AF65-F5344CB8AC3E}">
        <p14:creationId xmlns:p14="http://schemas.microsoft.com/office/powerpoint/2010/main" val="2256624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A056494-B5C6-417F-B89E-70DE43D94657}"/>
              </a:ext>
            </a:extLst>
          </p:cNvPr>
          <p:cNvSpPr txBox="1"/>
          <p:nvPr/>
        </p:nvSpPr>
        <p:spPr>
          <a:xfrm>
            <a:off x="1666240" y="568960"/>
            <a:ext cx="8026400" cy="1723549"/>
          </a:xfrm>
          <a:prstGeom prst="rect">
            <a:avLst/>
          </a:prstGeom>
          <a:solidFill>
            <a:schemeClr val="accent2">
              <a:lumMod val="40000"/>
              <a:lumOff val="60000"/>
            </a:schemeClr>
          </a:solidFill>
        </p:spPr>
        <p:txBody>
          <a:bodyPr wrap="square" rtlCol="0">
            <a:spAutoFit/>
          </a:bodyPr>
          <a:lstStyle/>
          <a:p>
            <a:endParaRPr lang="fr-FR" dirty="0"/>
          </a:p>
          <a:p>
            <a:r>
              <a:rPr lang="fr-FR" sz="4400" dirty="0"/>
              <a:t>NIETZSCHE  REMISE EN CAUSE DE LA VALEUR DE LA VERITE</a:t>
            </a:r>
          </a:p>
        </p:txBody>
      </p:sp>
    </p:spTree>
    <p:extLst>
      <p:ext uri="{BB962C8B-B14F-4D97-AF65-F5344CB8AC3E}">
        <p14:creationId xmlns:p14="http://schemas.microsoft.com/office/powerpoint/2010/main" val="11852733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A8149C1-CD20-4ACB-B60F-40FF3575E303}"/>
              </a:ext>
            </a:extLst>
          </p:cNvPr>
          <p:cNvSpPr txBox="1"/>
          <p:nvPr/>
        </p:nvSpPr>
        <p:spPr>
          <a:xfrm>
            <a:off x="3068320" y="1137920"/>
            <a:ext cx="6990080" cy="2862322"/>
          </a:xfrm>
          <a:prstGeom prst="rect">
            <a:avLst/>
          </a:prstGeom>
          <a:noFill/>
        </p:spPr>
        <p:txBody>
          <a:bodyPr wrap="square" rtlCol="0">
            <a:spAutoFit/>
          </a:bodyPr>
          <a:lstStyle/>
          <a:p>
            <a:r>
              <a:rPr lang="fr-FR" sz="6000" dirty="0"/>
              <a:t>Conséquence du renoncement à la vérité </a:t>
            </a:r>
          </a:p>
        </p:txBody>
      </p:sp>
    </p:spTree>
    <p:extLst>
      <p:ext uri="{BB962C8B-B14F-4D97-AF65-F5344CB8AC3E}">
        <p14:creationId xmlns:p14="http://schemas.microsoft.com/office/powerpoint/2010/main" val="2668617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5E7184B-4E32-4A17-9F1D-20C82B64F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5" y="1087821"/>
            <a:ext cx="11749053" cy="5502165"/>
          </a:xfrm>
          <a:prstGeom prst="rect">
            <a:avLst/>
          </a:prstGeom>
        </p:spPr>
      </p:pic>
      <p:sp>
        <p:nvSpPr>
          <p:cNvPr id="4" name="ZoneTexte 3">
            <a:extLst>
              <a:ext uri="{FF2B5EF4-FFF2-40B4-BE49-F238E27FC236}">
                <a16:creationId xmlns:a16="http://schemas.microsoft.com/office/drawing/2014/main" id="{9B04143C-1F6E-4713-A932-BDF33F2045DF}"/>
              </a:ext>
            </a:extLst>
          </p:cNvPr>
          <p:cNvSpPr txBox="1"/>
          <p:nvPr/>
        </p:nvSpPr>
        <p:spPr>
          <a:xfrm>
            <a:off x="457200" y="599090"/>
            <a:ext cx="10657490" cy="461665"/>
          </a:xfrm>
          <a:prstGeom prst="rect">
            <a:avLst/>
          </a:prstGeom>
          <a:noFill/>
        </p:spPr>
        <p:txBody>
          <a:bodyPr wrap="square" rtlCol="0">
            <a:spAutoFit/>
          </a:bodyPr>
          <a:lstStyle/>
          <a:p>
            <a:pPr algn="ctr"/>
            <a:r>
              <a:rPr lang="fr-FR" sz="2400" dirty="0"/>
              <a:t>CARTE MENTALE   L’ILLUSION</a:t>
            </a:r>
          </a:p>
        </p:txBody>
      </p:sp>
    </p:spTree>
    <p:extLst>
      <p:ext uri="{BB962C8B-B14F-4D97-AF65-F5344CB8AC3E}">
        <p14:creationId xmlns:p14="http://schemas.microsoft.com/office/powerpoint/2010/main" val="83579734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8BD36-6485-4F30-9527-EF983AABF68F}"/>
              </a:ext>
            </a:extLst>
          </p:cNvPr>
          <p:cNvSpPr>
            <a:spLocks noGrp="1"/>
          </p:cNvSpPr>
          <p:nvPr>
            <p:ph type="title"/>
          </p:nvPr>
        </p:nvSpPr>
        <p:spPr>
          <a:xfrm>
            <a:off x="551656" y="-166437"/>
            <a:ext cx="3932237" cy="1600200"/>
          </a:xfrm>
        </p:spPr>
        <p:txBody>
          <a:bodyPr/>
          <a:lstStyle/>
          <a:p>
            <a:r>
              <a:rPr lang="fr-FR" dirty="0"/>
              <a:t>I  /LA FORCE DES ILLUSIONS</a:t>
            </a:r>
          </a:p>
        </p:txBody>
      </p:sp>
      <p:sp>
        <p:nvSpPr>
          <p:cNvPr id="4" name="Espace réservé du texte 3">
            <a:extLst>
              <a:ext uri="{FF2B5EF4-FFF2-40B4-BE49-F238E27FC236}">
                <a16:creationId xmlns:a16="http://schemas.microsoft.com/office/drawing/2014/main" id="{66D1E1F1-D712-4F2A-8CB4-6B89FD9AAB74}"/>
              </a:ext>
            </a:extLst>
          </p:cNvPr>
          <p:cNvSpPr>
            <a:spLocks noGrp="1"/>
          </p:cNvSpPr>
          <p:nvPr>
            <p:ph type="body" sz="half" idx="2"/>
          </p:nvPr>
        </p:nvSpPr>
        <p:spPr>
          <a:xfrm>
            <a:off x="264528" y="1456322"/>
            <a:ext cx="3932237" cy="5201151"/>
          </a:xfr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a:normAutofit fontScale="92500" lnSpcReduction="10000"/>
          </a:bodyPr>
          <a:lstStyle/>
          <a:p>
            <a:r>
              <a:rPr lang="fr-FR" dirty="0"/>
              <a:t>PLAN </a:t>
            </a:r>
          </a:p>
          <a:p>
            <a:r>
              <a:rPr lang="fr-FR" dirty="0"/>
              <a:t>1/Illusion des sens : les sens sont-ils trompeurs? </a:t>
            </a:r>
          </a:p>
          <a:p>
            <a:pPr marL="342900" indent="-342900">
              <a:buAutoNum type="alphaLcParenR"/>
            </a:pPr>
            <a:r>
              <a:rPr lang="fr-FR" dirty="0"/>
              <a:t>Importance des sens</a:t>
            </a:r>
          </a:p>
          <a:p>
            <a:pPr marL="342900" indent="-342900">
              <a:buAutoNum type="alphaLcParenR"/>
            </a:pPr>
            <a:r>
              <a:rPr lang="fr-FR" dirty="0"/>
              <a:t>Critique des sens</a:t>
            </a:r>
          </a:p>
          <a:p>
            <a:pPr marL="342900" indent="-342900">
              <a:buAutoNum type="alphaLcParenR"/>
            </a:pPr>
            <a:r>
              <a:rPr lang="fr-FR" dirty="0"/>
              <a:t>Revalorisation des sens</a:t>
            </a:r>
          </a:p>
          <a:p>
            <a:endParaRPr lang="fr-FR" dirty="0"/>
          </a:p>
          <a:p>
            <a:r>
              <a:rPr lang="fr-FR" dirty="0"/>
              <a:t>2) Illusions de l’esprit: D’où viennent les illusions de l’esprit ?</a:t>
            </a:r>
          </a:p>
          <a:p>
            <a:pPr marL="342900" indent="-342900">
              <a:buAutoNum type="alphaLcParenR"/>
            </a:pPr>
            <a:r>
              <a:rPr lang="fr-FR" dirty="0"/>
              <a:t>Les désirs</a:t>
            </a:r>
          </a:p>
          <a:p>
            <a:pPr marL="342900" indent="-342900">
              <a:buAutoNum type="alphaLcParenR"/>
            </a:pPr>
            <a:r>
              <a:rPr lang="fr-FR" dirty="0"/>
              <a:t>Les sentiments</a:t>
            </a:r>
          </a:p>
          <a:p>
            <a:pPr marL="342900" indent="-342900">
              <a:buAutoNum type="alphaLcParenR"/>
            </a:pPr>
            <a:r>
              <a:rPr lang="fr-FR" dirty="0"/>
              <a:t>L’imagination</a:t>
            </a:r>
          </a:p>
          <a:p>
            <a:r>
              <a:rPr lang="fr-FR" dirty="0"/>
              <a:t>3) Croyances et illusions : Comment reconnaitre une croyance ayant un fondement solide et celles qui ne reposent que sur des illusions ?</a:t>
            </a:r>
          </a:p>
          <a:p>
            <a:pPr marL="342900" indent="-342900">
              <a:buAutoNum type="alphaLcParenR"/>
            </a:pPr>
            <a:r>
              <a:rPr lang="fr-FR" dirty="0"/>
              <a:t>Les superstitions</a:t>
            </a:r>
          </a:p>
          <a:p>
            <a:pPr marL="342900" indent="-342900">
              <a:buAutoNum type="alphaLcParenR"/>
            </a:pPr>
            <a:r>
              <a:rPr lang="fr-FR" dirty="0"/>
              <a:t>Les sectes</a:t>
            </a:r>
          </a:p>
          <a:p>
            <a:pPr marL="342900" indent="-342900">
              <a:buAutoNum type="alphaLcParenR"/>
            </a:pPr>
            <a:r>
              <a:rPr lang="fr-FR" dirty="0"/>
              <a:t>Les idéologies.</a:t>
            </a:r>
          </a:p>
          <a:p>
            <a:endParaRPr lang="fr-FR" dirty="0"/>
          </a:p>
          <a:p>
            <a:endParaRPr lang="fr-FR" dirty="0"/>
          </a:p>
        </p:txBody>
      </p:sp>
      <p:sp>
        <p:nvSpPr>
          <p:cNvPr id="6" name="Titre 1">
            <a:extLst>
              <a:ext uri="{FF2B5EF4-FFF2-40B4-BE49-F238E27FC236}">
                <a16:creationId xmlns:a16="http://schemas.microsoft.com/office/drawing/2014/main" id="{2FF7964B-9D92-4AE1-8781-98FC83039882}"/>
              </a:ext>
            </a:extLst>
          </p:cNvPr>
          <p:cNvSpPr txBox="1">
            <a:spLocks/>
          </p:cNvSpPr>
          <p:nvPr/>
        </p:nvSpPr>
        <p:spPr>
          <a:xfrm>
            <a:off x="4483893" y="-252162"/>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r-FR" dirty="0"/>
              <a:t>II/LE POUVOIR DE LA RAISON </a:t>
            </a:r>
          </a:p>
        </p:txBody>
      </p:sp>
      <p:sp>
        <p:nvSpPr>
          <p:cNvPr id="7" name="Espace réservé du texte 3">
            <a:extLst>
              <a:ext uri="{FF2B5EF4-FFF2-40B4-BE49-F238E27FC236}">
                <a16:creationId xmlns:a16="http://schemas.microsoft.com/office/drawing/2014/main" id="{D57E659C-3D2C-403B-BD9D-A10C71D0BB32}"/>
              </a:ext>
            </a:extLst>
          </p:cNvPr>
          <p:cNvSpPr txBox="1">
            <a:spLocks/>
          </p:cNvSpPr>
          <p:nvPr/>
        </p:nvSpPr>
        <p:spPr>
          <a:xfrm>
            <a:off x="4247064" y="1483895"/>
            <a:ext cx="3932237" cy="5173578"/>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fr-FR" dirty="0"/>
          </a:p>
          <a:p>
            <a:r>
              <a:rPr lang="fr-FR" dirty="0"/>
              <a:t>1/ La raison et le développement  de la science.  </a:t>
            </a:r>
          </a:p>
          <a:p>
            <a:pPr marL="342900" indent="-342900">
              <a:buAutoNum type="alphaLcParenR"/>
            </a:pPr>
            <a:r>
              <a:rPr lang="fr-FR" dirty="0"/>
              <a:t>L’idée de science</a:t>
            </a:r>
          </a:p>
          <a:p>
            <a:pPr marL="342900" indent="-342900">
              <a:buAutoNum type="alphaLcParenR"/>
            </a:pPr>
            <a:r>
              <a:rPr lang="fr-FR" dirty="0"/>
              <a:t>Le modèle mathématiques, la démonstration</a:t>
            </a:r>
          </a:p>
          <a:p>
            <a:pPr marL="342900" indent="-342900">
              <a:buAutoNum type="alphaLcParenR"/>
            </a:pPr>
            <a:r>
              <a:rPr lang="fr-FR" dirty="0"/>
              <a:t>La dialectique Platonicienne</a:t>
            </a:r>
          </a:p>
          <a:p>
            <a:pPr marL="342900" indent="-342900">
              <a:buAutoNum type="alphaLcParenR"/>
            </a:pPr>
            <a:r>
              <a:rPr lang="fr-FR" dirty="0"/>
              <a:t>Le primat de la théorie</a:t>
            </a:r>
          </a:p>
          <a:p>
            <a:endParaRPr lang="fr-FR" dirty="0"/>
          </a:p>
          <a:p>
            <a:r>
              <a:rPr lang="fr-FR" dirty="0"/>
              <a:t>2)  La raison à l’épreuve du réel. </a:t>
            </a:r>
          </a:p>
          <a:p>
            <a:pPr marL="342900" indent="-342900">
              <a:buAutoNum type="alphaLcParenR"/>
            </a:pPr>
            <a:r>
              <a:rPr lang="fr-FR" dirty="0"/>
              <a:t>La science expérimentale</a:t>
            </a:r>
          </a:p>
          <a:p>
            <a:pPr marL="342900" indent="-342900">
              <a:buAutoNum type="alphaLcParenR"/>
            </a:pPr>
            <a:r>
              <a:rPr lang="fr-FR" dirty="0"/>
              <a:t>Exemple</a:t>
            </a:r>
          </a:p>
          <a:p>
            <a:pPr marL="342900" indent="-342900">
              <a:buAutoNum type="alphaLcParenR"/>
            </a:pPr>
            <a:r>
              <a:rPr lang="fr-FR" dirty="0"/>
              <a:t>Limite de la science expérimentale </a:t>
            </a:r>
          </a:p>
          <a:p>
            <a:endParaRPr lang="fr-FR" dirty="0"/>
          </a:p>
          <a:p>
            <a:endParaRPr lang="fr-FR" dirty="0"/>
          </a:p>
          <a:p>
            <a:endParaRPr lang="fr-FR" dirty="0"/>
          </a:p>
        </p:txBody>
      </p:sp>
      <p:sp>
        <p:nvSpPr>
          <p:cNvPr id="8" name="Titre 1">
            <a:extLst>
              <a:ext uri="{FF2B5EF4-FFF2-40B4-BE49-F238E27FC236}">
                <a16:creationId xmlns:a16="http://schemas.microsoft.com/office/drawing/2014/main" id="{199E876C-B6F5-4506-8568-650CE613660E}"/>
              </a:ext>
            </a:extLst>
          </p:cNvPr>
          <p:cNvSpPr txBox="1">
            <a:spLocks/>
          </p:cNvSpPr>
          <p:nvPr/>
        </p:nvSpPr>
        <p:spPr>
          <a:xfrm>
            <a:off x="8416130" y="-337887"/>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r-FR" dirty="0"/>
              <a:t>III/ LES ILLUSIONS DE LA RAISON </a:t>
            </a:r>
          </a:p>
        </p:txBody>
      </p:sp>
      <p:sp>
        <p:nvSpPr>
          <p:cNvPr id="9" name="Espace réservé du texte 3">
            <a:extLst>
              <a:ext uri="{FF2B5EF4-FFF2-40B4-BE49-F238E27FC236}">
                <a16:creationId xmlns:a16="http://schemas.microsoft.com/office/drawing/2014/main" id="{3D6FFA78-4534-44D2-95E4-4B5CF34B96BA}"/>
              </a:ext>
            </a:extLst>
          </p:cNvPr>
          <p:cNvSpPr txBox="1">
            <a:spLocks/>
          </p:cNvSpPr>
          <p:nvPr/>
        </p:nvSpPr>
        <p:spPr>
          <a:xfrm>
            <a:off x="8229600" y="1519487"/>
            <a:ext cx="3980989" cy="513798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fr-FR" dirty="0"/>
          </a:p>
          <a:p>
            <a:r>
              <a:rPr lang="fr-FR" dirty="0"/>
              <a:t> </a:t>
            </a:r>
          </a:p>
          <a:p>
            <a:endParaRPr lang="fr-FR" dirty="0"/>
          </a:p>
          <a:p>
            <a:endParaRPr lang="fr-FR" dirty="0"/>
          </a:p>
          <a:p>
            <a:endParaRPr lang="fr-FR" dirty="0"/>
          </a:p>
        </p:txBody>
      </p:sp>
    </p:spTree>
    <p:extLst>
      <p:ext uri="{BB962C8B-B14F-4D97-AF65-F5344CB8AC3E}">
        <p14:creationId xmlns:p14="http://schemas.microsoft.com/office/powerpoint/2010/main" val="3881721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ZoneTexte 1"/>
          <p:cNvSpPr txBox="1"/>
          <p:nvPr/>
        </p:nvSpPr>
        <p:spPr>
          <a:xfrm>
            <a:off x="-103030" y="0"/>
            <a:ext cx="12196292" cy="5601533"/>
          </a:xfrm>
          <a:prstGeom prst="rect">
            <a:avLst/>
          </a:prstGeom>
          <a:noFill/>
        </p:spPr>
        <p:txBody>
          <a:bodyPr wrap="square" rtlCol="0">
            <a:spAutoFit/>
          </a:bodyPr>
          <a:lstStyle/>
          <a:p>
            <a:endParaRPr lang="fr-FR" dirty="0"/>
          </a:p>
          <a:p>
            <a:r>
              <a:rPr lang="fr-FR" sz="6600" b="1" u="sng" dirty="0"/>
              <a:t> I/LA FORCE DES ILLUSIONS</a:t>
            </a:r>
          </a:p>
          <a:p>
            <a:r>
              <a:rPr lang="fr-FR" sz="6600" b="1" u="sng" dirty="0"/>
              <a:t>1/ Illusion des sens </a:t>
            </a:r>
            <a:endParaRPr lang="fr-FR" sz="4800" b="1" u="sng" dirty="0"/>
          </a:p>
          <a:p>
            <a:r>
              <a:rPr lang="fr-FR" sz="4800" b="1" u="sng" dirty="0"/>
              <a:t> </a:t>
            </a:r>
          </a:p>
          <a:p>
            <a:pPr algn="ctr"/>
            <a:r>
              <a:rPr lang="fr-FR" sz="3200" b="1" dirty="0"/>
              <a:t>Une illusion est une interprétation erronée d'une perception sensorielle qui nous fait appréhender la réalité objective différente de ce qu'elle est. Ce type d'illusion soulève la question de la confiance que l'on peut avoir dans nos perceptions.</a:t>
            </a:r>
          </a:p>
          <a:p>
            <a:pPr algn="ctr"/>
            <a:r>
              <a:rPr lang="fr-FR" sz="3200" b="1" u="sng" dirty="0"/>
              <a:t> </a:t>
            </a:r>
            <a:endParaRPr lang="fr-FR" sz="3200" dirty="0"/>
          </a:p>
        </p:txBody>
      </p:sp>
    </p:spTree>
    <p:extLst>
      <p:ext uri="{BB962C8B-B14F-4D97-AF65-F5344CB8AC3E}">
        <p14:creationId xmlns:p14="http://schemas.microsoft.com/office/powerpoint/2010/main" val="404423949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4443</TotalTime>
  <Words>5905</Words>
  <Application>Microsoft Office PowerPoint</Application>
  <PresentationFormat>Grand écran</PresentationFormat>
  <Paragraphs>402</Paragraphs>
  <Slides>66</Slides>
  <Notes>46</Notes>
  <HiddenSlides>0</HiddenSlides>
  <MMClips>1</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66</vt:i4>
      </vt:variant>
    </vt:vector>
  </HeadingPairs>
  <TitlesOfParts>
    <vt:vector size="79" baseType="lpstr">
      <vt:lpstr>-apple-system</vt:lpstr>
      <vt:lpstr>arial</vt:lpstr>
      <vt:lpstr>arial</vt:lpstr>
      <vt:lpstr>Cabin</vt:lpstr>
      <vt:lpstr>Calibri</vt:lpstr>
      <vt:lpstr>Calibri Light</vt:lpstr>
      <vt:lpstr>Helvetica Neue</vt:lpstr>
      <vt:lpstr>Monaco</vt:lpstr>
      <vt:lpstr>Roboto</vt:lpstr>
      <vt:lpstr>times new roman</vt:lpstr>
      <vt:lpstr>times new roman</vt:lpstr>
      <vt:lpstr>Verdana</vt:lpstr>
      <vt:lpstr>Thème Office</vt:lpstr>
      <vt:lpstr>L’origine de la philosophie</vt:lpstr>
      <vt:lpstr>Présentation PowerPoint</vt:lpstr>
      <vt:lpstr>Introduction - </vt:lpstr>
      <vt:lpstr>Vérité et illusion </vt:lpstr>
      <vt:lpstr>Présentation PowerPoint</vt:lpstr>
      <vt:lpstr>Présentation PowerPoint</vt:lpstr>
      <vt:lpstr>Présentation PowerPoint</vt:lpstr>
      <vt:lpstr>I  /LA FORCE DES ILLUSIONS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TRUMAN SHOW</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Illusion et Vérité</dc:title>
  <dc:creator>HERVE</dc:creator>
  <cp:lastModifiedBy>Hervé Pelletan</cp:lastModifiedBy>
  <cp:revision>171</cp:revision>
  <dcterms:created xsi:type="dcterms:W3CDTF">2019-09-23T07:53:30Z</dcterms:created>
  <dcterms:modified xsi:type="dcterms:W3CDTF">2020-12-16T07:48:11Z</dcterms:modified>
</cp:coreProperties>
</file>